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handoutMasterIdLst>
    <p:handoutMasterId r:id="rId22"/>
  </p:handoutMasterIdLst>
  <p:sldIdLst>
    <p:sldId id="257" r:id="rId3"/>
    <p:sldId id="270" r:id="rId4"/>
    <p:sldId id="272" r:id="rId5"/>
    <p:sldId id="273" r:id="rId6"/>
    <p:sldId id="258" r:id="rId7"/>
    <p:sldId id="260" r:id="rId8"/>
    <p:sldId id="261" r:id="rId9"/>
    <p:sldId id="259" r:id="rId10"/>
    <p:sldId id="262" r:id="rId11"/>
    <p:sldId id="263" r:id="rId12"/>
    <p:sldId id="264" r:id="rId13"/>
    <p:sldId id="265" r:id="rId14"/>
    <p:sldId id="271" r:id="rId15"/>
    <p:sldId id="286" r:id="rId16"/>
    <p:sldId id="266" r:id="rId17"/>
    <p:sldId id="267" r:id="rId18"/>
    <p:sldId id="268" r:id="rId19"/>
    <p:sldId id="269"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3" tIns="48322" rIns="96643" bIns="48322"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43" tIns="48322" rIns="96643" bIns="48322" rtlCol="0"/>
          <a:lstStyle>
            <a:lvl1pPr algn="r">
              <a:defRPr sz="1200"/>
            </a:lvl1pPr>
          </a:lstStyle>
          <a:p>
            <a:r>
              <a:rPr lang="en-US" sz="1000">
                <a:latin typeface="Arial" panose="020B0604020202020204" pitchFamily="34" charset="0"/>
                <a:cs typeface="Arial" panose="020B0604020202020204" pitchFamily="34" charset="0"/>
              </a:rPr>
              <a:t>5/23/2021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43" tIns="48322" rIns="96643" bIns="4832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43" tIns="48322" rIns="96643" bIns="48322" rtlCol="0" anchor="b"/>
          <a:lstStyle>
            <a:lvl1pPr algn="r">
              <a:defRPr sz="1200"/>
            </a:lvl1pPr>
          </a:lstStyle>
          <a:p>
            <a:fld id="{696D52BD-4F9A-4513-BA98-41A40704F70C}"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426" cy="481370"/>
          </a:xfrm>
          <a:prstGeom prst="rect">
            <a:avLst/>
          </a:prstGeom>
        </p:spPr>
        <p:txBody>
          <a:bodyPr vert="horz" lIns="94531" tIns="47265" rIns="94531" bIns="47265" rtlCol="0"/>
          <a:lstStyle>
            <a:lvl1pPr algn="l">
              <a:defRPr sz="1200"/>
            </a:lvl1pPr>
          </a:lstStyle>
          <a:p>
            <a:endParaRPr lang="en-US"/>
          </a:p>
        </p:txBody>
      </p:sp>
      <p:sp>
        <p:nvSpPr>
          <p:cNvPr id="3" name="Date Placeholder 2"/>
          <p:cNvSpPr>
            <a:spLocks noGrp="1"/>
          </p:cNvSpPr>
          <p:nvPr>
            <p:ph type="dt" idx="1"/>
          </p:nvPr>
        </p:nvSpPr>
        <p:spPr>
          <a:xfrm>
            <a:off x="4144128" y="0"/>
            <a:ext cx="3169425" cy="481370"/>
          </a:xfrm>
          <a:prstGeom prst="rect">
            <a:avLst/>
          </a:prstGeom>
        </p:spPr>
        <p:txBody>
          <a:bodyPr vert="horz" lIns="94531" tIns="47265" rIns="94531" bIns="47265" rtlCol="0"/>
          <a:lstStyle>
            <a:lvl1pPr algn="r">
              <a:defRPr sz="1200"/>
            </a:lvl1pPr>
          </a:lstStyle>
          <a:p>
            <a:r>
              <a:rPr lang="en-US"/>
              <a:t>5/23/2021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531" tIns="47265" rIns="94531" bIns="47265" rtlCol="0" anchor="ctr"/>
          <a:lstStyle/>
          <a:p>
            <a:endParaRPr lang="en-US"/>
          </a:p>
        </p:txBody>
      </p:sp>
      <p:sp>
        <p:nvSpPr>
          <p:cNvPr id="5" name="Notes Placeholder 4"/>
          <p:cNvSpPr>
            <a:spLocks noGrp="1"/>
          </p:cNvSpPr>
          <p:nvPr>
            <p:ph type="body" sz="quarter" idx="3"/>
          </p:nvPr>
        </p:nvSpPr>
        <p:spPr>
          <a:xfrm>
            <a:off x="731027" y="4620496"/>
            <a:ext cx="5853148" cy="3780555"/>
          </a:xfrm>
          <a:prstGeom prst="rect">
            <a:avLst/>
          </a:prstGeom>
        </p:spPr>
        <p:txBody>
          <a:bodyPr vert="horz" lIns="94531" tIns="47265" rIns="94531" bIns="472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831"/>
            <a:ext cx="3169426" cy="481370"/>
          </a:xfrm>
          <a:prstGeom prst="rect">
            <a:avLst/>
          </a:prstGeom>
        </p:spPr>
        <p:txBody>
          <a:bodyPr vert="horz" lIns="94531" tIns="47265" rIns="94531" bIns="4726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4128" y="9119831"/>
            <a:ext cx="3169425" cy="481370"/>
          </a:xfrm>
          <a:prstGeom prst="rect">
            <a:avLst/>
          </a:prstGeom>
        </p:spPr>
        <p:txBody>
          <a:bodyPr vert="horz" lIns="94531" tIns="47265" rIns="94531" bIns="47265" rtlCol="0" anchor="b"/>
          <a:lstStyle>
            <a:lvl1pPr algn="r">
              <a:defRPr sz="1200"/>
            </a:lvl1pPr>
          </a:lstStyle>
          <a:p>
            <a:fld id="{F95F841C-88F3-42B9-BCCF-F429C245B894}" type="slidenum">
              <a:rPr lang="en-US" smtClean="0"/>
              <a:t>‹#›</a:t>
            </a:fld>
            <a:endParaRPr lang="en-US"/>
          </a:p>
        </p:txBody>
      </p:sp>
    </p:spTree>
    <p:extLst>
      <p:ext uri="{BB962C8B-B14F-4D97-AF65-F5344CB8AC3E}">
        <p14:creationId xmlns:p14="http://schemas.microsoft.com/office/powerpoint/2010/main" val="258293440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9EAA82E-C413-4810-821E-84CEDBFD01C2}" type="datetimeFigureOut">
              <a:rPr lang="en-US" smtClean="0"/>
              <a:pPr/>
              <a:t>5/22/2021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0BF80B6-71B8-41E5-B983-819D2AEC6F42}"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9EAA82E-C413-4810-821E-84CEDBFD01C2}"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F80B6-71B8-41E5-B983-819D2AEC6F42}"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9EAA82E-C413-4810-821E-84CEDBFD01C2}"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F80B6-71B8-41E5-B983-819D2AEC6F42}" type="slidenum">
              <a:rPr lang="en-US" smtClean="0"/>
              <a:pPr/>
              <a:t>‹#›</a:t>
            </a:fld>
            <a:endParaRPr lang="en-US"/>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8763" cy="6851650"/>
            <a:chOff x="1" y="0"/>
            <a:chExt cx="5763" cy="4316"/>
          </a:xfrm>
        </p:grpSpPr>
        <p:sp>
          <p:nvSpPr>
            <p:cNvPr id="12291"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2"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3"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grpSp>
          <p:nvGrpSpPr>
            <p:cNvPr id="3" name="Group 6"/>
            <p:cNvGrpSpPr>
              <a:grpSpLocks/>
            </p:cNvGrpSpPr>
            <p:nvPr/>
          </p:nvGrpSpPr>
          <p:grpSpPr bwMode="auto">
            <a:xfrm>
              <a:off x="288" y="0"/>
              <a:ext cx="5098" cy="4316"/>
              <a:chOff x="288" y="0"/>
              <a:chExt cx="5098" cy="4316"/>
            </a:xfrm>
          </p:grpSpPr>
          <p:sp>
            <p:nvSpPr>
              <p:cNvPr id="12295"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6"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7"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8"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299"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0"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1"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2"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3"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4"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5"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6"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7"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230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0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1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nvGrpSpPr>
            <p:cNvPr id="4" name="Group 31"/>
            <p:cNvGrpSpPr>
              <a:grpSpLocks/>
            </p:cNvGrpSpPr>
            <p:nvPr/>
          </p:nvGrpSpPr>
          <p:grpSpPr bwMode="auto">
            <a:xfrm>
              <a:off x="1" y="392"/>
              <a:ext cx="5758" cy="1571"/>
              <a:chOff x="1" y="392"/>
              <a:chExt cx="5758" cy="1571"/>
            </a:xfrm>
          </p:grpSpPr>
          <p:sp>
            <p:nvSpPr>
              <p:cNvPr id="1232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2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2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2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2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2325"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2326"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232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1232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329" name="Rectangle 41"/>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12330" name="Rectangle 42"/>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12331" name="Rectangle 43"/>
          <p:cNvSpPr>
            <a:spLocks noGrp="1" noChangeArrowheads="1"/>
          </p:cNvSpPr>
          <p:nvPr>
            <p:ph type="sldNum" sz="quarter" idx="4"/>
          </p:nvPr>
        </p:nvSpPr>
        <p:spPr/>
        <p:txBody>
          <a:bodyPr/>
          <a:lstStyle>
            <a:lvl1pPr>
              <a:defRPr/>
            </a:lvl1pPr>
          </a:lstStyle>
          <a:p>
            <a:fld id="{1EABB728-4BFC-4AC2-8176-0A06712AFFEB}"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58948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A4CF3024-B657-4492-B674-65F7CE0D0F21}"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909700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22C02BFE-392F-4DF5-8DC6-30B97B2DACB9}"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291287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4769D531-19B6-402C-8B90-D762452AF3FD}"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277000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BE3E2B8D-0758-4BB4-9B7A-4F339A99747F}"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47200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8D956601-2235-4800-BF84-08699D742F04}"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798837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78528EFA-9171-4AD2-8E2C-18855AC2187B}"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414195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32D2D39B-EB5E-4B1A-BE0F-BD62979EEF15}"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39601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9EAA82E-C413-4810-821E-84CEDBFD01C2}"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F80B6-71B8-41E5-B983-819D2AEC6F4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8B50BD7-9DCC-4F26-B3AD-595A0447D58D}"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8862169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931C543-CAB4-422B-9FEC-AB2BFF657D91}"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054825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2C7F33CB-5659-4914-8847-6184B10091A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03180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FC6CF1D6-144B-459E-9D68-CDD5606E87D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68464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9EAA82E-C413-4810-821E-84CEDBFD01C2}" type="datetimeFigureOut">
              <a:rPr lang="en-US" smtClean="0"/>
              <a:pPr/>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F80B6-71B8-41E5-B983-819D2AEC6F4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9EAA82E-C413-4810-821E-84CEDBFD01C2}"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BF80B6-71B8-41E5-B983-819D2AEC6F4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9EAA82E-C413-4810-821E-84CEDBFD01C2}" type="datetimeFigureOut">
              <a:rPr lang="en-US" smtClean="0"/>
              <a:pPr/>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BF80B6-71B8-41E5-B983-819D2AEC6F4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9EAA82E-C413-4810-821E-84CEDBFD01C2}" type="datetimeFigureOut">
              <a:rPr lang="en-US" smtClean="0"/>
              <a:pPr/>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BF80B6-71B8-41E5-B983-819D2AEC6F4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AA82E-C413-4810-821E-84CEDBFD01C2}" type="datetimeFigureOut">
              <a:rPr lang="en-US" smtClean="0"/>
              <a:pPr/>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BF80B6-71B8-41E5-B983-819D2AEC6F42}"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9EAA82E-C413-4810-821E-84CEDBFD01C2}" type="datetimeFigureOut">
              <a:rPr lang="en-US" smtClean="0"/>
              <a:pPr/>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BF80B6-71B8-41E5-B983-819D2AEC6F4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9EAA82E-C413-4810-821E-84CEDBFD01C2}" type="datetimeFigureOut">
              <a:rPr lang="en-US" smtClean="0"/>
              <a:pPr/>
              <a:t>5/22/2021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0BF80B6-71B8-41E5-B983-819D2AEC6F4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9EAA82E-C413-4810-821E-84CEDBFD01C2}" type="datetimeFigureOut">
              <a:rPr lang="en-US" smtClean="0"/>
              <a:pPr/>
              <a:t>5/22/2021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0BF80B6-71B8-41E5-B983-819D2AEC6F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thruBlk="1"/>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1126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6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6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grpSp>
          <p:nvGrpSpPr>
            <p:cNvPr id="3" name="Group 6"/>
            <p:cNvGrpSpPr>
              <a:grpSpLocks/>
            </p:cNvGrpSpPr>
            <p:nvPr/>
          </p:nvGrpSpPr>
          <p:grpSpPr bwMode="auto">
            <a:xfrm>
              <a:off x="288" y="0"/>
              <a:ext cx="5098" cy="4316"/>
              <a:chOff x="288" y="0"/>
              <a:chExt cx="5098" cy="4316"/>
            </a:xfrm>
          </p:grpSpPr>
          <p:sp>
            <p:nvSpPr>
              <p:cNvPr id="1127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7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128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8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nvGrpSpPr>
            <p:cNvPr id="4" name="Group 31"/>
            <p:cNvGrpSpPr>
              <a:grpSpLocks/>
            </p:cNvGrpSpPr>
            <p:nvPr/>
          </p:nvGrpSpPr>
          <p:grpSpPr bwMode="auto">
            <a:xfrm>
              <a:off x="1" y="392"/>
              <a:ext cx="5758" cy="1571"/>
              <a:chOff x="1" y="392"/>
              <a:chExt cx="5758" cy="1571"/>
            </a:xfrm>
          </p:grpSpPr>
          <p:sp>
            <p:nvSpPr>
              <p:cNvPr id="1129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29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30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130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sp>
          <p:nvSpPr>
            <p:cNvPr id="1130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eaLnBrk="0" fontAlgn="base" hangingPunct="0">
                <a:spcBef>
                  <a:spcPct val="0"/>
                </a:spcBef>
                <a:spcAft>
                  <a:spcPct val="0"/>
                </a:spcAft>
              </a:pPr>
              <a:endParaRPr lang="en-US" sz="2400">
                <a:solidFill>
                  <a:srgbClr val="003B76"/>
                </a:solidFill>
                <a:latin typeface="Tahoma" charset="0"/>
              </a:endParaRPr>
            </a:p>
          </p:txBody>
        </p:sp>
      </p:grpSp>
      <p:sp>
        <p:nvSpPr>
          <p:cNvPr id="1130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1130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chemeClr val="tx1"/>
                </a:solidFill>
                <a:effectLst>
                  <a:outerShdw blurRad="38100" dist="38100" dir="2700000" algn="tl">
                    <a:srgbClr val="000000"/>
                  </a:outerShdw>
                </a:effectLst>
                <a:latin typeface="+mn-lt"/>
              </a:defRPr>
            </a:lvl1pPr>
          </a:lstStyle>
          <a:p>
            <a:pPr fontAlgn="base">
              <a:spcBef>
                <a:spcPct val="0"/>
              </a:spcBef>
              <a:spcAft>
                <a:spcPct val="0"/>
              </a:spcAft>
            </a:pPr>
            <a:endParaRPr lang="en-US">
              <a:solidFill>
                <a:srgbClr val="FFFFFF"/>
              </a:solidFill>
            </a:endParaRPr>
          </a:p>
        </p:txBody>
      </p:sp>
      <p:sp>
        <p:nvSpPr>
          <p:cNvPr id="1130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solidFill>
                  <a:schemeClr val="tx1"/>
                </a:solidFill>
                <a:effectLst>
                  <a:outerShdw blurRad="38100" dist="38100" dir="2700000" algn="tl">
                    <a:srgbClr val="000000"/>
                  </a:outerShdw>
                </a:effectLst>
                <a:latin typeface="+mn-lt"/>
              </a:defRPr>
            </a:lvl1pPr>
          </a:lstStyle>
          <a:p>
            <a:pPr fontAlgn="base">
              <a:spcBef>
                <a:spcPct val="0"/>
              </a:spcBef>
              <a:spcAft>
                <a:spcPct val="0"/>
              </a:spcAft>
            </a:pPr>
            <a:endParaRPr lang="en-US">
              <a:solidFill>
                <a:srgbClr val="FFFFFF"/>
              </a:solidFill>
            </a:endParaRPr>
          </a:p>
        </p:txBody>
      </p:sp>
      <p:sp>
        <p:nvSpPr>
          <p:cNvPr id="1130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solidFill>
                  <a:schemeClr val="tx1"/>
                </a:solidFill>
                <a:effectLst>
                  <a:outerShdw blurRad="38100" dist="38100" dir="2700000" algn="tl">
                    <a:srgbClr val="000000"/>
                  </a:outerShdw>
                </a:effectLst>
                <a:latin typeface="+mn-lt"/>
              </a:defRPr>
            </a:lvl1pPr>
          </a:lstStyle>
          <a:p>
            <a:pPr fontAlgn="base">
              <a:spcBef>
                <a:spcPct val="0"/>
              </a:spcBef>
              <a:spcAft>
                <a:spcPct val="0"/>
              </a:spcAft>
            </a:pPr>
            <a:fld id="{77785535-066A-42F3-8F15-F391A1A73612}" type="slidenum">
              <a:rPr lang="en-US">
                <a:solidFill>
                  <a:srgbClr val="FFFFFF"/>
                </a:solidFill>
              </a:rPr>
              <a:pPr fontAlgn="base">
                <a:spcBef>
                  <a:spcPct val="0"/>
                </a:spcBef>
                <a:spcAft>
                  <a:spcPct val="0"/>
                </a:spcAft>
              </a:pPr>
              <a:t>‹#›</a:t>
            </a:fld>
            <a:endParaRPr lang="en-US">
              <a:solidFill>
                <a:srgbClr val="FFFFFF"/>
              </a:solidFill>
            </a:endParaRPr>
          </a:p>
        </p:txBody>
      </p:sp>
      <p:sp>
        <p:nvSpPr>
          <p:cNvPr id="1130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2165830"/>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51365"/>
            <a:ext cx="7772400" cy="830997"/>
          </a:xfrm>
        </p:spPr>
        <p:txBody>
          <a:bodyPr>
            <a:spAutoFit/>
          </a:bodyPr>
          <a:lstStyle/>
          <a:p>
            <a:r>
              <a:rPr lang="en-US" dirty="0">
                <a:solidFill>
                  <a:schemeClr val="tx1"/>
                </a:solidFill>
                <a:effectLst/>
              </a:rPr>
              <a:t>Salvation</a:t>
            </a:r>
          </a:p>
        </p:txBody>
      </p:sp>
      <p:sp>
        <p:nvSpPr>
          <p:cNvPr id="3" name="Subtitle 2"/>
          <p:cNvSpPr>
            <a:spLocks noGrp="1"/>
          </p:cNvSpPr>
          <p:nvPr>
            <p:ph type="subTitle" idx="1"/>
          </p:nvPr>
        </p:nvSpPr>
        <p:spPr>
          <a:xfrm>
            <a:off x="685800" y="3611607"/>
            <a:ext cx="7772400" cy="507831"/>
          </a:xfrm>
        </p:spPr>
        <p:txBody>
          <a:bodyPr>
            <a:spAutoFit/>
          </a:bodyPr>
          <a:lstStyle/>
          <a:p>
            <a:r>
              <a:rPr lang="en-US" dirty="0">
                <a:solidFill>
                  <a:schemeClr val="tx1"/>
                </a:solidFill>
              </a:rPr>
              <a:t>1 Timothy 1:12-16</a:t>
            </a:r>
          </a:p>
        </p:txBody>
      </p:sp>
      <p:sp>
        <p:nvSpPr>
          <p:cNvPr id="4" name="Slide Number Placeholder 3"/>
          <p:cNvSpPr>
            <a:spLocks noGrp="1"/>
          </p:cNvSpPr>
          <p:nvPr>
            <p:ph type="sldNum" sz="quarter" idx="12"/>
          </p:nvPr>
        </p:nvSpPr>
        <p:spPr/>
        <p:txBody>
          <a:bodyPr/>
          <a:lstStyle/>
          <a:p>
            <a:fld id="{73786C38-89C7-475A-BDB2-67900671C477}" type="slidenum">
              <a:rPr lang="en-US" smtClean="0"/>
              <a:pPr/>
              <a:t>1</a:t>
            </a:fld>
            <a:endParaRPr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152400" y="1295400"/>
            <a:ext cx="8839200" cy="5463034"/>
          </a:xfrm>
          <a:solidFill>
            <a:schemeClr val="bg1"/>
          </a:solidFill>
          <a:ln>
            <a:solidFill>
              <a:schemeClr val="bg1">
                <a:alpha val="0"/>
              </a:schemeClr>
            </a:solidFill>
          </a:ln>
        </p:spPr>
        <p:txBody>
          <a:bodyPr wrap="square">
            <a:spAutoFit/>
          </a:bodyPr>
          <a:lstStyle/>
          <a:p>
            <a:pPr>
              <a:spcBef>
                <a:spcPts val="0"/>
              </a:spcBef>
            </a:pPr>
            <a:r>
              <a:rPr lang="en-US" sz="3700" b="1" dirty="0">
                <a:latin typeface="Georgia" pitchFamily="18" charset="0"/>
              </a:rPr>
              <a:t>For all flesh. Luke 3:6; Acts 28:28</a:t>
            </a:r>
          </a:p>
          <a:p>
            <a:pPr marL="393192" lvl="1" indent="0">
              <a:spcBef>
                <a:spcPts val="0"/>
              </a:spcBef>
              <a:buNone/>
            </a:pPr>
            <a:endParaRPr lang="en-US" sz="2400" dirty="0">
              <a:latin typeface="Georgia" pitchFamily="18" charset="0"/>
            </a:endParaRPr>
          </a:p>
          <a:p>
            <a:pPr lvl="1">
              <a:spcBef>
                <a:spcPts val="0"/>
              </a:spcBef>
            </a:pPr>
            <a:r>
              <a:rPr lang="en-US" sz="2400" dirty="0">
                <a:latin typeface="Georgia" pitchFamily="18" charset="0"/>
              </a:rPr>
              <a:t>To hinder and reject the gospel is to hinder and reject the salvation of the lost.</a:t>
            </a:r>
            <a:br>
              <a:rPr lang="en-US" sz="2400" dirty="0">
                <a:latin typeface="Georgia" pitchFamily="18" charset="0"/>
              </a:rPr>
            </a:br>
            <a:endParaRPr lang="en-US" sz="2400" dirty="0">
              <a:latin typeface="Georgia" pitchFamily="18" charset="0"/>
            </a:endParaRPr>
          </a:p>
          <a:p>
            <a:pPr lvl="1">
              <a:spcBef>
                <a:spcPts val="0"/>
              </a:spcBef>
            </a:pPr>
            <a:r>
              <a:rPr lang="en-US" sz="2400" dirty="0">
                <a:latin typeface="Georgia" pitchFamily="18" charset="0"/>
              </a:rPr>
              <a:t>1 Thessalonians 2:14-16, </a:t>
            </a:r>
            <a:r>
              <a:rPr lang="en-US" sz="2400" i="1" dirty="0">
                <a:latin typeface="Georgia" pitchFamily="18" charset="0"/>
              </a:rPr>
              <a:t>“For ye, brethren, became imitators of the churches of God which are in Judaea in Christ Jesus: for ye also suffered the same things of your own countrymen, even as they did of the Jews; who both killed the Lord Jesus and the prophets, and drove out us, and pleased not God, and are contrary to all men</a:t>
            </a:r>
            <a:r>
              <a:rPr lang="en-US" sz="2400" b="1" i="1" dirty="0">
                <a:latin typeface="Georgia" pitchFamily="18" charset="0"/>
              </a:rPr>
              <a:t>; forbidding us to speak to the Gentiles that they may be saved; </a:t>
            </a:r>
            <a:r>
              <a:rPr lang="en-US" sz="2400" i="1" dirty="0">
                <a:latin typeface="Georgia" pitchFamily="18" charset="0"/>
              </a:rPr>
              <a:t>to fill up their sins always: but the wrath is come upon them to the uttermost.”</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10</a:t>
            </a:fld>
            <a:endParaRPr lang="en-US">
              <a:solidFill>
                <a:schemeClr val="tx1"/>
              </a:solidFill>
              <a:latin typeface="Georgia" pitchFamily="18" charset="0"/>
            </a:endParaRPr>
          </a:p>
        </p:txBody>
      </p:sp>
      <p:sp>
        <p:nvSpPr>
          <p:cNvPr id="11" name="Titre 1"/>
          <p:cNvSpPr>
            <a:spLocks noGrp="1"/>
          </p:cNvSpPr>
          <p:nvPr>
            <p:ph type="title"/>
          </p:nvPr>
        </p:nvSpPr>
        <p:spPr>
          <a:xfrm>
            <a:off x="1143000" y="314227"/>
            <a:ext cx="6781800" cy="769441"/>
          </a:xfrm>
        </p:spPr>
        <p:txBody>
          <a:bodyPr wrap="square">
            <a:spAutoFit/>
          </a:bodyPr>
          <a:lstStyle/>
          <a:p>
            <a:pPr algn="ctr"/>
            <a:r>
              <a:rPr lang="fr-CA" sz="4400" dirty="0">
                <a:solidFill>
                  <a:schemeClr val="tx1"/>
                </a:solidFill>
                <a:effectLst/>
                <a:latin typeface="Georgia" pitchFamily="18" charset="0"/>
              </a:rPr>
              <a:t>WHO Is Salvation For?</a:t>
            </a:r>
            <a:endParaRPr lang="en-US" sz="4400" dirty="0">
              <a:solidFill>
                <a:schemeClr val="tx1"/>
              </a:solidFill>
              <a:effectLst/>
              <a:latin typeface="Georg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fade">
                                      <p:cBhvr>
                                        <p:cTn id="7" dur="1000"/>
                                        <p:tgtEl>
                                          <p:spTgt spid="4099">
                                            <p:txEl>
                                              <p:pRg st="2" end="2"/>
                                            </p:txEl>
                                          </p:spTgt>
                                        </p:tgtEl>
                                      </p:cBhvr>
                                    </p:animEffect>
                                    <p:anim calcmode="lin" valueType="num">
                                      <p:cBhvr>
                                        <p:cTn id="8"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animEffect transition="in" filter="fade">
                                      <p:cBhvr>
                                        <p:cTn id="13" dur="1000"/>
                                        <p:tgtEl>
                                          <p:spTgt spid="4099">
                                            <p:txEl>
                                              <p:pRg st="3" end="3"/>
                                            </p:txEl>
                                          </p:spTgt>
                                        </p:tgtEl>
                                      </p:cBhvr>
                                    </p:animEffect>
                                    <p:anim calcmode="lin" valueType="num">
                                      <p:cBhvr>
                                        <p:cTn id="14"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81000" y="2006600"/>
            <a:ext cx="8229600" cy="4134465"/>
          </a:xfrm>
        </p:spPr>
        <p:txBody>
          <a:bodyPr>
            <a:spAutoFit/>
          </a:bodyPr>
          <a:lstStyle/>
          <a:p>
            <a:r>
              <a:rPr lang="en-US" sz="3200" dirty="0">
                <a:latin typeface="Georgia" pitchFamily="18" charset="0"/>
              </a:rPr>
              <a:t>Only in Jesus. Acts 4:12; Hebrews 7:25</a:t>
            </a:r>
          </a:p>
          <a:p>
            <a:r>
              <a:rPr lang="en-US" sz="3200" dirty="0">
                <a:latin typeface="Georgia" pitchFamily="18" charset="0"/>
              </a:rPr>
              <a:t>Greater than deliverance from physical harm – safety from spiritual death. </a:t>
            </a:r>
            <a:br>
              <a:rPr lang="en-US" sz="3200" dirty="0">
                <a:latin typeface="Georgia" pitchFamily="18" charset="0"/>
              </a:rPr>
            </a:br>
            <a:r>
              <a:rPr lang="en-US" sz="3200" dirty="0">
                <a:latin typeface="Georgia" pitchFamily="18" charset="0"/>
              </a:rPr>
              <a:t>Mark 2:9-12</a:t>
            </a:r>
          </a:p>
          <a:p>
            <a:r>
              <a:rPr lang="en-US" sz="3200" dirty="0">
                <a:latin typeface="Georgia" pitchFamily="18" charset="0"/>
              </a:rPr>
              <a:t>2 Timothy 2:10, </a:t>
            </a:r>
            <a:r>
              <a:rPr lang="en-US" sz="3200" i="1" dirty="0">
                <a:latin typeface="Georgia" pitchFamily="18" charset="0"/>
              </a:rPr>
              <a:t>“Therefore I endure all things for the elect’s sake, that they also may obtain the </a:t>
            </a:r>
            <a:r>
              <a:rPr lang="en-US" sz="3200" b="1" i="1" dirty="0">
                <a:latin typeface="Georgia" pitchFamily="18" charset="0"/>
              </a:rPr>
              <a:t>salvation which is in Christ Jesus</a:t>
            </a:r>
            <a:r>
              <a:rPr lang="en-US" sz="3200" i="1" dirty="0">
                <a:latin typeface="Georgia" pitchFamily="18" charset="0"/>
              </a:rPr>
              <a:t> with eternal glory.”</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11</a:t>
            </a:fld>
            <a:endParaRPr lang="en-US">
              <a:solidFill>
                <a:schemeClr val="tx1"/>
              </a:solidFill>
              <a:latin typeface="Georgia" pitchFamily="18" charset="0"/>
            </a:endParaRPr>
          </a:p>
        </p:txBody>
      </p:sp>
      <p:sp>
        <p:nvSpPr>
          <p:cNvPr id="11" name="Titre 1"/>
          <p:cNvSpPr>
            <a:spLocks noGrp="1"/>
          </p:cNvSpPr>
          <p:nvPr>
            <p:ph type="title"/>
          </p:nvPr>
        </p:nvSpPr>
        <p:spPr>
          <a:xfrm>
            <a:off x="123335" y="119159"/>
            <a:ext cx="8915400" cy="1446550"/>
          </a:xfrm>
        </p:spPr>
        <p:txBody>
          <a:bodyPr wrap="square">
            <a:spAutoFit/>
          </a:bodyPr>
          <a:lstStyle/>
          <a:p>
            <a:pPr algn="ctr"/>
            <a:r>
              <a:rPr lang="fr-CA" sz="4400" dirty="0">
                <a:solidFill>
                  <a:schemeClr val="tx1"/>
                </a:solidFill>
                <a:effectLst/>
                <a:latin typeface="Georgia" pitchFamily="18" charset="0"/>
              </a:rPr>
              <a:t>Great Salvation (Hebrews 2:3)</a:t>
            </a:r>
            <a:br>
              <a:rPr lang="fr-CA" sz="4400" dirty="0">
                <a:solidFill>
                  <a:schemeClr val="tx1"/>
                </a:solidFill>
                <a:effectLst/>
                <a:latin typeface="Georgia" pitchFamily="18" charset="0"/>
              </a:rPr>
            </a:br>
            <a:r>
              <a:rPr lang="fr-CA" sz="4400" dirty="0">
                <a:solidFill>
                  <a:schemeClr val="tx1"/>
                </a:solidFill>
                <a:effectLst/>
                <a:latin typeface="Georgia" pitchFamily="18" charset="0"/>
              </a:rPr>
              <a:t>WHERE Is Salvation Found?</a:t>
            </a:r>
            <a:endParaRPr lang="en-US" sz="4400" dirty="0">
              <a:solidFill>
                <a:schemeClr val="tx1"/>
              </a:solidFill>
              <a:effectLst/>
              <a:latin typeface="Georgia" pitchFamily="18" charset="0"/>
            </a:endParaRP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42900" y="1295400"/>
            <a:ext cx="8458200" cy="5378395"/>
          </a:xfrm>
          <a:solidFill>
            <a:schemeClr val="bg1"/>
          </a:solidFill>
          <a:ln>
            <a:solidFill>
              <a:schemeClr val="bg1">
                <a:alpha val="0"/>
              </a:schemeClr>
            </a:solidFill>
          </a:ln>
        </p:spPr>
        <p:txBody>
          <a:bodyPr>
            <a:spAutoFit/>
          </a:bodyPr>
          <a:lstStyle/>
          <a:p>
            <a:pPr>
              <a:spcBef>
                <a:spcPts val="300"/>
              </a:spcBef>
            </a:pPr>
            <a:r>
              <a:rPr lang="en-US" sz="3600" b="1" u="sng" dirty="0">
                <a:latin typeface="Georgia" pitchFamily="18" charset="0"/>
              </a:rPr>
              <a:t>Present deliverance</a:t>
            </a:r>
            <a:r>
              <a:rPr lang="en-US" sz="3600" b="1" dirty="0">
                <a:latin typeface="Georgia" pitchFamily="18" charset="0"/>
              </a:rPr>
              <a:t>.</a:t>
            </a:r>
            <a:br>
              <a:rPr lang="en-US" sz="3600" b="1" dirty="0">
                <a:latin typeface="Georgia" pitchFamily="18" charset="0"/>
              </a:rPr>
            </a:br>
            <a:r>
              <a:rPr lang="en-US" sz="3600" dirty="0">
                <a:latin typeface="Georgia" pitchFamily="18" charset="0"/>
              </a:rPr>
              <a:t>1 Corinthians 1:21,</a:t>
            </a:r>
            <a:r>
              <a:rPr lang="en-US" sz="3600" i="1" dirty="0">
                <a:latin typeface="Georgia" pitchFamily="18" charset="0"/>
              </a:rPr>
              <a:t> “For seeing that in the wisdom of God the world through its wisdom knew not God, it was God’s good pleasure through the foolishness of the preaching to save them that believe.”</a:t>
            </a:r>
          </a:p>
          <a:p>
            <a:pPr lvl="1">
              <a:spcBef>
                <a:spcPts val="300"/>
              </a:spcBef>
            </a:pPr>
            <a:r>
              <a:rPr lang="en-US" sz="2800" dirty="0">
                <a:latin typeface="Georgia" pitchFamily="18" charset="0"/>
              </a:rPr>
              <a:t>Salvation from past sins.</a:t>
            </a:r>
          </a:p>
          <a:p>
            <a:pPr lvl="1">
              <a:spcBef>
                <a:spcPts val="300"/>
              </a:spcBef>
            </a:pPr>
            <a:r>
              <a:rPr lang="en-US" sz="2800" dirty="0">
                <a:latin typeface="Georgia" pitchFamily="18" charset="0"/>
              </a:rPr>
              <a:t>We </a:t>
            </a:r>
            <a:r>
              <a:rPr lang="en-US" sz="2800" i="1" dirty="0">
                <a:latin typeface="Georgia" pitchFamily="18" charset="0"/>
              </a:rPr>
              <a:t>have been saved</a:t>
            </a:r>
            <a:r>
              <a:rPr lang="en-US" sz="2800" dirty="0">
                <a:latin typeface="Georgia" pitchFamily="18" charset="0"/>
              </a:rPr>
              <a:t> by God. Ephesians 2:5-9</a:t>
            </a:r>
          </a:p>
          <a:p>
            <a:pPr lvl="1">
              <a:spcBef>
                <a:spcPts val="300"/>
              </a:spcBef>
            </a:pPr>
            <a:r>
              <a:rPr lang="en-US" sz="2800" dirty="0">
                <a:latin typeface="Georgia" pitchFamily="18" charset="0"/>
              </a:rPr>
              <a:t>God </a:t>
            </a:r>
            <a:r>
              <a:rPr lang="en-US" sz="2800" i="1" dirty="0">
                <a:latin typeface="Georgia" pitchFamily="18" charset="0"/>
              </a:rPr>
              <a:t>has delivered </a:t>
            </a:r>
            <a:r>
              <a:rPr lang="en-US" sz="2800" dirty="0">
                <a:latin typeface="Georgia" pitchFamily="18" charset="0"/>
              </a:rPr>
              <a:t>us. Colossians 1:13</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12</a:t>
            </a:fld>
            <a:endParaRPr lang="en-US">
              <a:solidFill>
                <a:schemeClr val="tx1"/>
              </a:solidFill>
              <a:latin typeface="Georgia" pitchFamily="18" charset="0"/>
            </a:endParaRPr>
          </a:p>
        </p:txBody>
      </p:sp>
      <p:sp>
        <p:nvSpPr>
          <p:cNvPr id="4098" name="Titre 1"/>
          <p:cNvSpPr>
            <a:spLocks noGrp="1"/>
          </p:cNvSpPr>
          <p:nvPr>
            <p:ph type="title"/>
          </p:nvPr>
        </p:nvSpPr>
        <p:spPr>
          <a:xfrm>
            <a:off x="228601" y="426936"/>
            <a:ext cx="8686803" cy="830997"/>
          </a:xfrm>
        </p:spPr>
        <p:txBody>
          <a:bodyPr>
            <a:spAutoFit/>
          </a:bodyPr>
          <a:lstStyle/>
          <a:p>
            <a:pPr algn="ctr"/>
            <a:r>
              <a:rPr lang="fr-CA" sz="4800" dirty="0">
                <a:solidFill>
                  <a:schemeClr val="tx1"/>
                </a:solidFill>
                <a:effectLst/>
                <a:latin typeface="Georgia" pitchFamily="18" charset="0"/>
              </a:rPr>
              <a:t>WHEN Are We </a:t>
            </a:r>
            <a:r>
              <a:rPr lang="fr-CA" sz="4800" dirty="0" err="1">
                <a:solidFill>
                  <a:schemeClr val="tx1"/>
                </a:solidFill>
                <a:effectLst/>
                <a:latin typeface="Georgia" pitchFamily="18" charset="0"/>
              </a:rPr>
              <a:t>Saved</a:t>
            </a:r>
            <a:r>
              <a:rPr lang="fr-CA" sz="4800" dirty="0">
                <a:solidFill>
                  <a:schemeClr val="tx1"/>
                </a:solidFill>
                <a:effectLst/>
                <a:latin typeface="Georgia" pitchFamily="18" charset="0"/>
              </a:rPr>
              <a:t>?</a:t>
            </a:r>
            <a:endParaRPr lang="en-US" sz="4800" dirty="0">
              <a:solidFill>
                <a:schemeClr val="tx1"/>
              </a:solidFill>
              <a:effectLst/>
              <a:latin typeface="Georgia" pitchFamily="18" charset="0"/>
            </a:endParaRP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 y="1581864"/>
            <a:ext cx="8882064" cy="5047536"/>
          </a:xfrm>
          <a:solidFill>
            <a:schemeClr val="bg1"/>
          </a:solidFill>
          <a:ln>
            <a:solidFill>
              <a:schemeClr val="bg1">
                <a:alpha val="0"/>
              </a:schemeClr>
            </a:solidFill>
          </a:ln>
        </p:spPr>
        <p:txBody>
          <a:bodyPr wrap="square">
            <a:spAutoFit/>
          </a:bodyPr>
          <a:lstStyle/>
          <a:p>
            <a:pPr>
              <a:spcBef>
                <a:spcPts val="0"/>
              </a:spcBef>
              <a:buNone/>
            </a:pPr>
            <a:r>
              <a:rPr lang="en-US" sz="2300" baseline="0" dirty="0"/>
              <a:t>1 Corinthians 12:13, </a:t>
            </a:r>
            <a:r>
              <a:rPr lang="en-US" sz="2300" i="1" baseline="0" dirty="0"/>
              <a:t>“For in one Spirit were we all </a:t>
            </a:r>
            <a:r>
              <a:rPr lang="en-US" sz="2300" b="1" i="1" baseline="0" dirty="0"/>
              <a:t>baptized into one body.</a:t>
            </a:r>
            <a:r>
              <a:rPr lang="en-US" sz="2300" i="1" baseline="0" dirty="0"/>
              <a:t>”</a:t>
            </a:r>
            <a:r>
              <a:rPr lang="en-US" sz="2300" baseline="0" dirty="0"/>
              <a:t> (the church Ephesians 1:22-23)</a:t>
            </a:r>
          </a:p>
          <a:p>
            <a:pPr>
              <a:spcBef>
                <a:spcPts val="0"/>
              </a:spcBef>
              <a:buNone/>
            </a:pPr>
            <a:r>
              <a:rPr lang="en-US" sz="2300" baseline="0" dirty="0"/>
              <a:t>Galatians 3:26-27, </a:t>
            </a:r>
            <a:r>
              <a:rPr lang="en-US" sz="2300" i="1" baseline="0" dirty="0"/>
              <a:t>“For ye are all sons of God, through faith, in Christ Jesus. For as many of you as were </a:t>
            </a:r>
            <a:r>
              <a:rPr lang="en-US" sz="2300" b="1" i="1" baseline="0" dirty="0"/>
              <a:t>baptized into Christ </a:t>
            </a:r>
            <a:r>
              <a:rPr lang="en-US" sz="2300" i="1" baseline="0" dirty="0"/>
              <a:t>did put on Christ</a:t>
            </a:r>
            <a:r>
              <a:rPr lang="en-US" sz="2300" i="1" dirty="0"/>
              <a:t>.” </a:t>
            </a:r>
          </a:p>
          <a:p>
            <a:pPr>
              <a:spcBef>
                <a:spcPts val="0"/>
              </a:spcBef>
              <a:buNone/>
            </a:pPr>
            <a:r>
              <a:rPr lang="en-US" sz="2300" dirty="0"/>
              <a:t>Romans 6:3-4, </a:t>
            </a:r>
            <a:r>
              <a:rPr lang="en-US" sz="2300" i="1" dirty="0"/>
              <a:t>“Or are ye ignorant that all we who were </a:t>
            </a:r>
            <a:r>
              <a:rPr lang="en-US" sz="2300" b="1" i="1" dirty="0"/>
              <a:t>baptized into Christ Jesus </a:t>
            </a:r>
            <a:r>
              <a:rPr lang="en-US" sz="2300" i="1" dirty="0"/>
              <a:t>were </a:t>
            </a:r>
            <a:r>
              <a:rPr lang="en-US" sz="2300" b="1" i="1" dirty="0"/>
              <a:t>baptized into his death</a:t>
            </a:r>
            <a:r>
              <a:rPr lang="en-US" sz="2300" i="1" dirty="0"/>
              <a:t>? We were buried therefore with him </a:t>
            </a:r>
            <a:r>
              <a:rPr lang="en-US" sz="2300" b="1" i="1" dirty="0"/>
              <a:t>through baptism unto death</a:t>
            </a:r>
            <a:r>
              <a:rPr lang="en-US" sz="2300" i="1" dirty="0"/>
              <a:t>: that like as Christ was raised from the dead through the glory of the Father, so we also might </a:t>
            </a:r>
            <a:r>
              <a:rPr lang="en-US" sz="2300" b="1" i="1" dirty="0"/>
              <a:t>walk in newness of life</a:t>
            </a:r>
            <a:r>
              <a:rPr lang="en-US" sz="2300" i="1" dirty="0"/>
              <a:t>.”</a:t>
            </a:r>
          </a:p>
          <a:p>
            <a:pPr>
              <a:spcBef>
                <a:spcPts val="0"/>
              </a:spcBef>
              <a:buNone/>
            </a:pPr>
            <a:r>
              <a:rPr lang="en-US" sz="2300" dirty="0"/>
              <a:t>Ephesians 5:23, </a:t>
            </a:r>
            <a:r>
              <a:rPr lang="en-US" sz="2300" i="1" dirty="0"/>
              <a:t>“For the husband is the head of the wife, and Christ also is the head of the church, (being) himself </a:t>
            </a:r>
            <a:r>
              <a:rPr lang="en-US" sz="2300" b="1" i="1" dirty="0"/>
              <a:t>the saviour of the body</a:t>
            </a:r>
            <a:r>
              <a:rPr lang="en-US" sz="2300" i="1" dirty="0"/>
              <a:t>.”</a:t>
            </a:r>
          </a:p>
        </p:txBody>
      </p:sp>
      <p:sp>
        <p:nvSpPr>
          <p:cNvPr id="2" name="Title 1"/>
          <p:cNvSpPr>
            <a:spLocks noGrp="1"/>
          </p:cNvSpPr>
          <p:nvPr>
            <p:ph type="title"/>
          </p:nvPr>
        </p:nvSpPr>
        <p:spPr>
          <a:xfrm>
            <a:off x="457200" y="461417"/>
            <a:ext cx="8229600" cy="769441"/>
          </a:xfrm>
        </p:spPr>
        <p:txBody>
          <a:bodyPr>
            <a:spAutoFit/>
          </a:bodyPr>
          <a:lstStyle/>
          <a:p>
            <a:pPr algn="ctr"/>
            <a:r>
              <a:rPr lang="fr-CA" sz="4400" dirty="0">
                <a:solidFill>
                  <a:schemeClr val="tx1"/>
                </a:solidFill>
                <a:effectLst/>
                <a:latin typeface="Georgia" pitchFamily="18" charset="0"/>
              </a:rPr>
              <a:t>WHEN Are We </a:t>
            </a:r>
            <a:r>
              <a:rPr lang="fr-CA" sz="4400" dirty="0" err="1">
                <a:solidFill>
                  <a:schemeClr val="tx1"/>
                </a:solidFill>
                <a:effectLst/>
                <a:latin typeface="Georgia" pitchFamily="18" charset="0"/>
              </a:rPr>
              <a:t>Saved</a:t>
            </a:r>
            <a:r>
              <a:rPr lang="fr-CA" sz="4400" dirty="0">
                <a:solidFill>
                  <a:schemeClr val="tx1"/>
                </a:solidFill>
                <a:effectLst/>
                <a:latin typeface="Georgia" pitchFamily="18" charset="0"/>
              </a:rPr>
              <a:t>?</a:t>
            </a:r>
            <a:endParaRPr lang="en-US" dirty="0">
              <a:solidFill>
                <a:schemeClr val="tx1"/>
              </a:solidFill>
              <a:effectLst/>
            </a:endParaRPr>
          </a:p>
        </p:txBody>
      </p:sp>
      <p:sp>
        <p:nvSpPr>
          <p:cNvPr id="4" name="Slide Number Placeholder 3"/>
          <p:cNvSpPr>
            <a:spLocks noGrp="1"/>
          </p:cNvSpPr>
          <p:nvPr>
            <p:ph type="sldNum" sz="quarter" idx="12"/>
          </p:nvPr>
        </p:nvSpPr>
        <p:spPr/>
        <p:txBody>
          <a:bodyPr/>
          <a:lstStyle/>
          <a:p>
            <a:fld id="{73786C38-89C7-475A-BDB2-67900671C477}" type="slidenum">
              <a:rPr lang="en-US" smtClean="0"/>
              <a:pPr/>
              <a:t>13</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slide(fromBottom)">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lide(fromBottom)">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381000" y="1782752"/>
            <a:ext cx="8382000" cy="1551194"/>
          </a:xfrm>
        </p:spPr>
        <p:txBody>
          <a:bodyPr>
            <a:spAutoFit/>
          </a:bodyPr>
          <a:lstStyle/>
          <a:p>
            <a:pPr>
              <a:lnSpc>
                <a:spcPct val="110000"/>
              </a:lnSpc>
              <a:buClr>
                <a:srgbClr val="FFFF99"/>
              </a:buClr>
            </a:pPr>
            <a:r>
              <a:rPr lang="en-US" sz="2800" b="1" dirty="0"/>
              <a:t>Saved Added To Christ’s Church </a:t>
            </a:r>
          </a:p>
          <a:p>
            <a:pPr lvl="1"/>
            <a:r>
              <a:rPr lang="en-US" sz="2000" b="1" i="1" dirty="0">
                <a:solidFill>
                  <a:schemeClr val="tx2"/>
                </a:solidFill>
              </a:rPr>
              <a:t>Acts 2:47 “</a:t>
            </a:r>
            <a:r>
              <a:rPr lang="en-US" sz="2000" b="1" i="1" dirty="0"/>
              <a:t>praising God, and having favor with all the people. And the Lord added to them day by day those that were saved.”</a:t>
            </a:r>
          </a:p>
        </p:txBody>
      </p:sp>
      <p:sp>
        <p:nvSpPr>
          <p:cNvPr id="26629" name="Oval 5"/>
          <p:cNvSpPr>
            <a:spLocks noChangeArrowheads="1"/>
          </p:cNvSpPr>
          <p:nvPr/>
        </p:nvSpPr>
        <p:spPr bwMode="auto">
          <a:xfrm>
            <a:off x="4648200" y="2590800"/>
            <a:ext cx="1296988" cy="396875"/>
          </a:xfrm>
          <a:prstGeom prst="ellipse">
            <a:avLst/>
          </a:prstGeom>
          <a:noFill/>
          <a:ln w="25400">
            <a:solidFill>
              <a:srgbClr val="FFFF00"/>
            </a:solidFill>
            <a:round/>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30" name="Text Box 6"/>
          <p:cNvSpPr txBox="1">
            <a:spLocks noChangeArrowheads="1"/>
          </p:cNvSpPr>
          <p:nvPr/>
        </p:nvSpPr>
        <p:spPr bwMode="auto">
          <a:xfrm>
            <a:off x="228600" y="4906963"/>
            <a:ext cx="8458200" cy="1569660"/>
          </a:xfrm>
          <a:prstGeom prst="rect">
            <a:avLst/>
          </a:prstGeom>
          <a:noFill/>
          <a:ln w="28575">
            <a:noFill/>
            <a:miter lim="800000"/>
            <a:headEnd/>
            <a:tailEnd/>
          </a:ln>
          <a:effec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1200" cap="none" spc="0" normalizeH="0" baseline="0" noProof="0" dirty="0">
                <a:ln>
                  <a:noFill/>
                </a:ln>
                <a:solidFill>
                  <a:srgbClr val="FFFFFF"/>
                </a:solidFill>
                <a:effectLst/>
                <a:uLnTx/>
                <a:uFillTx/>
                <a:latin typeface="Tahoma" charset="0"/>
                <a:ea typeface="+mn-ea"/>
                <a:cs typeface="+mn-cs"/>
              </a:rPr>
              <a:t>Acts 2:41</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i="1" u="none" strike="noStrike" kern="1200" cap="none" spc="0" normalizeH="0" baseline="0" noProof="0" dirty="0">
                <a:ln>
                  <a:noFill/>
                </a:ln>
                <a:solidFill>
                  <a:srgbClr val="FFFFFF"/>
                </a:solidFill>
                <a:effectLst/>
                <a:uLnTx/>
                <a:uFillTx/>
                <a:latin typeface="Tahoma" charset="0"/>
                <a:ea typeface="+mn-ea"/>
                <a:cs typeface="+mn-cs"/>
              </a:rPr>
              <a:t>“</a:t>
            </a:r>
            <a:r>
              <a:rPr kumimoji="0" lang="en-US" sz="2400" b="1" i="1" u="none" strike="noStrike" kern="1200" cap="none" spc="0" normalizeH="0" baseline="0" noProof="0" dirty="0">
                <a:ln>
                  <a:noFill/>
                </a:ln>
                <a:solidFill>
                  <a:srgbClr val="FFFFFF"/>
                </a:solidFill>
                <a:effectLst/>
                <a:uLnTx/>
                <a:uFillTx/>
                <a:latin typeface="Tahoma" charset="0"/>
                <a:ea typeface="+mn-ea"/>
                <a:cs typeface="+mn-cs"/>
              </a:rPr>
              <a:t>They then that received his word were baptized: and there were added (unto them) in that day about three thousand souls</a:t>
            </a:r>
            <a:r>
              <a:rPr kumimoji="0" lang="en-US" sz="2400" i="1" u="none" strike="noStrike" kern="1200" cap="none" spc="0" normalizeH="0" baseline="0" noProof="0" dirty="0">
                <a:ln>
                  <a:noFill/>
                </a:ln>
                <a:solidFill>
                  <a:srgbClr val="FFFFFF"/>
                </a:solidFill>
                <a:effectLst/>
                <a:uLnTx/>
                <a:uFillTx/>
                <a:latin typeface="Tahoma" charset="0"/>
                <a:ea typeface="+mn-ea"/>
                <a:cs typeface="+mn-cs"/>
              </a:rPr>
              <a:t>.”</a:t>
            </a:r>
          </a:p>
        </p:txBody>
      </p:sp>
      <p:sp>
        <p:nvSpPr>
          <p:cNvPr id="26631" name="Oval 7"/>
          <p:cNvSpPr>
            <a:spLocks noChangeArrowheads="1"/>
          </p:cNvSpPr>
          <p:nvPr/>
        </p:nvSpPr>
        <p:spPr bwMode="auto">
          <a:xfrm>
            <a:off x="914400" y="2895600"/>
            <a:ext cx="3733800" cy="457200"/>
          </a:xfrm>
          <a:prstGeom prst="ellipse">
            <a:avLst/>
          </a:prstGeom>
          <a:noFill/>
          <a:ln w="25400">
            <a:solidFill>
              <a:srgbClr val="FFFF00"/>
            </a:solidFill>
            <a:round/>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34" name="Text Box 10"/>
          <p:cNvSpPr txBox="1">
            <a:spLocks noChangeArrowheads="1"/>
          </p:cNvSpPr>
          <p:nvPr/>
        </p:nvSpPr>
        <p:spPr bwMode="auto">
          <a:xfrm>
            <a:off x="98425" y="304800"/>
            <a:ext cx="3101975" cy="1092200"/>
          </a:xfrm>
          <a:prstGeom prst="rect">
            <a:avLst/>
          </a:prstGeom>
          <a:solidFill>
            <a:srgbClr val="000000"/>
          </a:solidFill>
          <a:ln w="25400">
            <a:solidFill>
              <a:srgbClr val="FFFF00"/>
            </a:solidFill>
            <a:miter lim="800000"/>
            <a:headEnd/>
            <a:tailEnd/>
          </a:ln>
          <a:effec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Times New Roman" pitchFamily="18" charset="0"/>
                <a:ea typeface="+mn-ea"/>
                <a:cs typeface="+mn-cs"/>
              </a:rPr>
              <a:t>WHO WERE ADDED</a:t>
            </a:r>
            <a:r>
              <a:rPr kumimoji="0" lang="en-US" sz="3200" b="1" i="1" u="none" strike="noStrike" kern="1200" cap="none" spc="0" normalizeH="0" baseline="0" noProof="0" dirty="0">
                <a:ln>
                  <a:noFill/>
                </a:ln>
                <a:solidFill>
                  <a:srgbClr val="FFFFFF"/>
                </a:solidFill>
                <a:effectLst/>
                <a:uLnTx/>
                <a:uFillTx/>
                <a:latin typeface="Times New Roman" pitchFamily="18" charset="0"/>
                <a:ea typeface="+mn-ea"/>
                <a:cs typeface="+mn-cs"/>
              </a:rPr>
              <a:t>?</a:t>
            </a:r>
            <a:endParaRPr kumimoji="0" lang="en-US" sz="3200" b="1" i="0" u="none" strike="noStrike" kern="1200" cap="none" spc="0" normalizeH="0" baseline="0" noProof="0" dirty="0">
              <a:ln>
                <a:noFill/>
              </a:ln>
              <a:solidFill>
                <a:srgbClr val="FFFFFF"/>
              </a:solidFill>
              <a:effectLst/>
              <a:uLnTx/>
              <a:uFillTx/>
              <a:latin typeface="Times New Roman" pitchFamily="18" charset="0"/>
              <a:ea typeface="+mn-ea"/>
              <a:cs typeface="+mn-cs"/>
            </a:endParaRPr>
          </a:p>
        </p:txBody>
      </p:sp>
      <p:sp>
        <p:nvSpPr>
          <p:cNvPr id="26635" name="AutoShape 11"/>
          <p:cNvSpPr>
            <a:spLocks noChangeArrowheads="1"/>
          </p:cNvSpPr>
          <p:nvPr/>
        </p:nvSpPr>
        <p:spPr bwMode="auto">
          <a:xfrm rot="2558873">
            <a:off x="272541" y="1740977"/>
            <a:ext cx="1611592" cy="75882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alpha val="25000"/>
            </a:schemeClr>
          </a:solidFill>
          <a:ln w="25400">
            <a:solidFill>
              <a:srgbClr val="FFFF00"/>
            </a:solid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37" name="Text Box 13"/>
          <p:cNvSpPr txBox="1">
            <a:spLocks noChangeArrowheads="1"/>
          </p:cNvSpPr>
          <p:nvPr/>
        </p:nvSpPr>
        <p:spPr bwMode="auto">
          <a:xfrm>
            <a:off x="5943600" y="381000"/>
            <a:ext cx="3101975" cy="1092200"/>
          </a:xfrm>
          <a:prstGeom prst="rect">
            <a:avLst/>
          </a:prstGeom>
          <a:solidFill>
            <a:srgbClr val="000000"/>
          </a:solidFill>
          <a:ln w="25400">
            <a:solidFill>
              <a:srgbClr val="FFFF00"/>
            </a:solidFill>
            <a:miter lim="800000"/>
            <a:headEnd/>
            <a:tailEnd/>
          </a:ln>
          <a:effec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Times New Roman" pitchFamily="18" charset="0"/>
                <a:ea typeface="+mn-ea"/>
                <a:cs typeface="+mn-cs"/>
              </a:rPr>
              <a:t>WHO WERE SAVED?</a:t>
            </a:r>
          </a:p>
        </p:txBody>
      </p:sp>
      <p:sp>
        <p:nvSpPr>
          <p:cNvPr id="26638" name="AutoShape 14"/>
          <p:cNvSpPr>
            <a:spLocks noChangeArrowheads="1"/>
          </p:cNvSpPr>
          <p:nvPr/>
        </p:nvSpPr>
        <p:spPr bwMode="auto">
          <a:xfrm rot="6845768">
            <a:off x="5107711" y="3103200"/>
            <a:ext cx="4036120" cy="78491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alpha val="25000"/>
            </a:schemeClr>
          </a:solidFill>
          <a:ln w="25400">
            <a:solidFill>
              <a:srgbClr val="FFFF00"/>
            </a:solid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39" name="Line 15"/>
          <p:cNvSpPr>
            <a:spLocks noChangeShapeType="1"/>
          </p:cNvSpPr>
          <p:nvPr/>
        </p:nvSpPr>
        <p:spPr bwMode="auto">
          <a:xfrm>
            <a:off x="5638800" y="5715000"/>
            <a:ext cx="2133600" cy="0"/>
          </a:xfrm>
          <a:prstGeom prst="line">
            <a:avLst/>
          </a:prstGeom>
          <a:noFill/>
          <a:ln w="38100">
            <a:solidFill>
              <a:schemeClr val="tx1"/>
            </a:solidFill>
            <a:round/>
            <a:headEnd/>
            <a:tailEn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40" name="Line 16"/>
          <p:cNvSpPr>
            <a:spLocks noChangeShapeType="1"/>
          </p:cNvSpPr>
          <p:nvPr/>
        </p:nvSpPr>
        <p:spPr bwMode="auto">
          <a:xfrm>
            <a:off x="457200" y="5715000"/>
            <a:ext cx="5029200" cy="0"/>
          </a:xfrm>
          <a:prstGeom prst="line">
            <a:avLst/>
          </a:prstGeom>
          <a:noFill/>
          <a:ln w="38100">
            <a:solidFill>
              <a:schemeClr val="tx1"/>
            </a:solidFill>
            <a:round/>
            <a:headEnd/>
            <a:tailEnd/>
          </a:ln>
          <a:effec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41" name="Oval 17"/>
          <p:cNvSpPr>
            <a:spLocks noChangeArrowheads="1"/>
          </p:cNvSpPr>
          <p:nvPr/>
        </p:nvSpPr>
        <p:spPr bwMode="auto">
          <a:xfrm>
            <a:off x="1981200" y="5715000"/>
            <a:ext cx="1296988" cy="396875"/>
          </a:xfrm>
          <a:prstGeom prst="ellipse">
            <a:avLst/>
          </a:prstGeom>
          <a:noFill/>
          <a:ln w="25400">
            <a:solidFill>
              <a:srgbClr val="FFFF00"/>
            </a:solidFill>
            <a:round/>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
        <p:nvSpPr>
          <p:cNvPr id="26642" name="Line 18"/>
          <p:cNvSpPr>
            <a:spLocks noChangeShapeType="1"/>
          </p:cNvSpPr>
          <p:nvPr/>
        </p:nvSpPr>
        <p:spPr bwMode="auto">
          <a:xfrm flipH="1">
            <a:off x="2895600" y="3048000"/>
            <a:ext cx="2362200" cy="2667000"/>
          </a:xfrm>
          <a:prstGeom prst="line">
            <a:avLst/>
          </a:prstGeom>
          <a:noFill/>
          <a:ln w="28575">
            <a:solidFill>
              <a:srgbClr val="FFFF00"/>
            </a:solidFill>
            <a:round/>
            <a:headEnd/>
            <a:tailEnd/>
          </a:ln>
          <a:effec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3B76"/>
              </a:solidFill>
              <a:effectLst/>
              <a:uLnTx/>
              <a:uFillTx/>
              <a:latin typeface="Tahoma"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slide(fromBottom)">
                                      <p:cBhvr>
                                        <p:cTn id="7" dur="500"/>
                                        <p:tgtEl>
                                          <p:spTgt spid="26627">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26627">
                                            <p:txEl>
                                              <p:pRg st="1" end="1"/>
                                            </p:txEl>
                                          </p:spTgt>
                                        </p:tgtEl>
                                        <p:attrNameLst>
                                          <p:attrName>style.visibility</p:attrName>
                                        </p:attrNameLst>
                                      </p:cBhvr>
                                      <p:to>
                                        <p:strVal val="visible"/>
                                      </p:to>
                                    </p:set>
                                    <p:animEffect transition="in" filter="slide(fromBottom)">
                                      <p:cBhvr>
                                        <p:cTn id="10" dur="500"/>
                                        <p:tgtEl>
                                          <p:spTgt spid="2662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26630"/>
                                        </p:tgtEl>
                                        <p:attrNameLst>
                                          <p:attrName>style.visibility</p:attrName>
                                        </p:attrNameLst>
                                      </p:cBhvr>
                                      <p:to>
                                        <p:strVal val="visible"/>
                                      </p:to>
                                    </p:set>
                                    <p:animEffect transition="in" filter="slide(fromBottom)">
                                      <p:cBhvr>
                                        <p:cTn id="15" dur="500"/>
                                        <p:tgtEl>
                                          <p:spTgt spid="26630"/>
                                        </p:tgtEl>
                                      </p:cBhvr>
                                    </p:animEffect>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26629"/>
                                        </p:tgtEl>
                                        <p:attrNameLst>
                                          <p:attrName>style.visibility</p:attrName>
                                        </p:attrNameLst>
                                      </p:cBhvr>
                                      <p:to>
                                        <p:strVal val="visible"/>
                                      </p:to>
                                    </p:set>
                                    <p:anim calcmode="lin" valueType="num">
                                      <p:cBhvr>
                                        <p:cTn id="20" dur="500" fill="hold"/>
                                        <p:tgtEl>
                                          <p:spTgt spid="26629"/>
                                        </p:tgtEl>
                                        <p:attrNameLst>
                                          <p:attrName>ppt_w</p:attrName>
                                        </p:attrNameLst>
                                      </p:cBhvr>
                                      <p:tavLst>
                                        <p:tav tm="0">
                                          <p:val>
                                            <p:fltVal val="0"/>
                                          </p:val>
                                        </p:tav>
                                        <p:tav tm="100000">
                                          <p:val>
                                            <p:strVal val="#ppt_w"/>
                                          </p:val>
                                        </p:tav>
                                      </p:tavLst>
                                    </p:anim>
                                    <p:anim calcmode="lin" valueType="num">
                                      <p:cBhvr>
                                        <p:cTn id="21" dur="500" fill="hold"/>
                                        <p:tgtEl>
                                          <p:spTgt spid="26629"/>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26642"/>
                                        </p:tgtEl>
                                        <p:attrNameLst>
                                          <p:attrName>style.visibility</p:attrName>
                                        </p:attrNameLst>
                                      </p:cBhvr>
                                      <p:to>
                                        <p:strVal val="visible"/>
                                      </p:to>
                                    </p:set>
                                    <p:anim calcmode="lin" valueType="num">
                                      <p:cBhvr>
                                        <p:cTn id="24" dur="500" fill="hold"/>
                                        <p:tgtEl>
                                          <p:spTgt spid="26642"/>
                                        </p:tgtEl>
                                        <p:attrNameLst>
                                          <p:attrName>ppt_w</p:attrName>
                                        </p:attrNameLst>
                                      </p:cBhvr>
                                      <p:tavLst>
                                        <p:tav tm="0">
                                          <p:val>
                                            <p:fltVal val="0"/>
                                          </p:val>
                                        </p:tav>
                                        <p:tav tm="100000">
                                          <p:val>
                                            <p:strVal val="#ppt_w"/>
                                          </p:val>
                                        </p:tav>
                                      </p:tavLst>
                                    </p:anim>
                                    <p:anim calcmode="lin" valueType="num">
                                      <p:cBhvr>
                                        <p:cTn id="25" dur="500" fill="hold"/>
                                        <p:tgtEl>
                                          <p:spTgt spid="26642"/>
                                        </p:tgtEl>
                                        <p:attrNameLst>
                                          <p:attrName>ppt_h</p:attrName>
                                        </p:attrNameLst>
                                      </p:cBhvr>
                                      <p:tavLst>
                                        <p:tav tm="0">
                                          <p:val>
                                            <p:fltVal val="0"/>
                                          </p:val>
                                        </p:tav>
                                        <p:tav tm="100000">
                                          <p:val>
                                            <p:strVal val="#ppt_h"/>
                                          </p:val>
                                        </p:tav>
                                      </p:tavLst>
                                    </p:anim>
                                  </p:childTnLst>
                                </p:cTn>
                              </p:par>
                              <p:par>
                                <p:cTn id="26" presetID="23" presetClass="entr" presetSubtype="16" fill="hold" grpId="0" nodeType="withEffect">
                                  <p:stCondLst>
                                    <p:cond delay="0"/>
                                  </p:stCondLst>
                                  <p:childTnLst>
                                    <p:set>
                                      <p:cBhvr>
                                        <p:cTn id="27" dur="1" fill="hold">
                                          <p:stCondLst>
                                            <p:cond delay="0"/>
                                          </p:stCondLst>
                                        </p:cTn>
                                        <p:tgtEl>
                                          <p:spTgt spid="26641"/>
                                        </p:tgtEl>
                                        <p:attrNameLst>
                                          <p:attrName>style.visibility</p:attrName>
                                        </p:attrNameLst>
                                      </p:cBhvr>
                                      <p:to>
                                        <p:strVal val="visible"/>
                                      </p:to>
                                    </p:set>
                                    <p:anim calcmode="lin" valueType="num">
                                      <p:cBhvr>
                                        <p:cTn id="28" dur="500" fill="hold"/>
                                        <p:tgtEl>
                                          <p:spTgt spid="26641"/>
                                        </p:tgtEl>
                                        <p:attrNameLst>
                                          <p:attrName>ppt_w</p:attrName>
                                        </p:attrNameLst>
                                      </p:cBhvr>
                                      <p:tavLst>
                                        <p:tav tm="0">
                                          <p:val>
                                            <p:fltVal val="0"/>
                                          </p:val>
                                        </p:tav>
                                        <p:tav tm="100000">
                                          <p:val>
                                            <p:strVal val="#ppt_w"/>
                                          </p:val>
                                        </p:tav>
                                      </p:tavLst>
                                    </p:anim>
                                    <p:anim calcmode="lin" valueType="num">
                                      <p:cBhvr>
                                        <p:cTn id="29" dur="500" fill="hold"/>
                                        <p:tgtEl>
                                          <p:spTgt spid="26641"/>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26634"/>
                                        </p:tgtEl>
                                        <p:attrNameLst>
                                          <p:attrName>style.visibility</p:attrName>
                                        </p:attrNameLst>
                                      </p:cBhvr>
                                      <p:to>
                                        <p:strVal val="visible"/>
                                      </p:to>
                                    </p:set>
                                    <p:anim calcmode="lin" valueType="num">
                                      <p:cBhvr>
                                        <p:cTn id="34" dur="500" fill="hold"/>
                                        <p:tgtEl>
                                          <p:spTgt spid="26634"/>
                                        </p:tgtEl>
                                        <p:attrNameLst>
                                          <p:attrName>ppt_w</p:attrName>
                                        </p:attrNameLst>
                                      </p:cBhvr>
                                      <p:tavLst>
                                        <p:tav tm="0">
                                          <p:val>
                                            <p:fltVal val="0"/>
                                          </p:val>
                                        </p:tav>
                                        <p:tav tm="100000">
                                          <p:val>
                                            <p:strVal val="#ppt_w"/>
                                          </p:val>
                                        </p:tav>
                                      </p:tavLst>
                                    </p:anim>
                                    <p:anim calcmode="lin" valueType="num">
                                      <p:cBhvr>
                                        <p:cTn id="35" dur="500" fill="hold"/>
                                        <p:tgtEl>
                                          <p:spTgt spid="26634"/>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26635"/>
                                        </p:tgtEl>
                                        <p:attrNameLst>
                                          <p:attrName>style.visibility</p:attrName>
                                        </p:attrNameLst>
                                      </p:cBhvr>
                                      <p:to>
                                        <p:strVal val="visible"/>
                                      </p:to>
                                    </p:set>
                                    <p:anim calcmode="lin" valueType="num">
                                      <p:cBhvr>
                                        <p:cTn id="40" dur="500" fill="hold"/>
                                        <p:tgtEl>
                                          <p:spTgt spid="26635"/>
                                        </p:tgtEl>
                                        <p:attrNameLst>
                                          <p:attrName>ppt_w</p:attrName>
                                        </p:attrNameLst>
                                      </p:cBhvr>
                                      <p:tavLst>
                                        <p:tav tm="0">
                                          <p:val>
                                            <p:fltVal val="0"/>
                                          </p:val>
                                        </p:tav>
                                        <p:tav tm="100000">
                                          <p:val>
                                            <p:strVal val="#ppt_w"/>
                                          </p:val>
                                        </p:tav>
                                      </p:tavLst>
                                    </p:anim>
                                    <p:anim calcmode="lin" valueType="num">
                                      <p:cBhvr>
                                        <p:cTn id="41" dur="500" fill="hold"/>
                                        <p:tgtEl>
                                          <p:spTgt spid="26635"/>
                                        </p:tgtEl>
                                        <p:attrNameLst>
                                          <p:attrName>ppt_h</p:attrName>
                                        </p:attrNameLst>
                                      </p:cBhvr>
                                      <p:tavLst>
                                        <p:tav tm="0">
                                          <p:val>
                                            <p:fltVal val="0"/>
                                          </p:val>
                                        </p:tav>
                                        <p:tav tm="100000">
                                          <p:val>
                                            <p:strVal val="#ppt_h"/>
                                          </p:val>
                                        </p:tav>
                                      </p:tavLst>
                                    </p:anim>
                                  </p:childTnLst>
                                </p:cTn>
                              </p:par>
                              <p:par>
                                <p:cTn id="42" presetID="23" presetClass="entr" presetSubtype="16" fill="hold" grpId="0" nodeType="withEffect">
                                  <p:stCondLst>
                                    <p:cond delay="0"/>
                                  </p:stCondLst>
                                  <p:childTnLst>
                                    <p:set>
                                      <p:cBhvr>
                                        <p:cTn id="43" dur="1" fill="hold">
                                          <p:stCondLst>
                                            <p:cond delay="0"/>
                                          </p:stCondLst>
                                        </p:cTn>
                                        <p:tgtEl>
                                          <p:spTgt spid="26631"/>
                                        </p:tgtEl>
                                        <p:attrNameLst>
                                          <p:attrName>style.visibility</p:attrName>
                                        </p:attrNameLst>
                                      </p:cBhvr>
                                      <p:to>
                                        <p:strVal val="visible"/>
                                      </p:to>
                                    </p:set>
                                    <p:anim calcmode="lin" valueType="num">
                                      <p:cBhvr>
                                        <p:cTn id="44" dur="500" fill="hold"/>
                                        <p:tgtEl>
                                          <p:spTgt spid="26631"/>
                                        </p:tgtEl>
                                        <p:attrNameLst>
                                          <p:attrName>ppt_w</p:attrName>
                                        </p:attrNameLst>
                                      </p:cBhvr>
                                      <p:tavLst>
                                        <p:tav tm="0">
                                          <p:val>
                                            <p:fltVal val="0"/>
                                          </p:val>
                                        </p:tav>
                                        <p:tav tm="100000">
                                          <p:val>
                                            <p:strVal val="#ppt_w"/>
                                          </p:val>
                                        </p:tav>
                                      </p:tavLst>
                                    </p:anim>
                                    <p:anim calcmode="lin" valueType="num">
                                      <p:cBhvr>
                                        <p:cTn id="45" dur="500" fill="hold"/>
                                        <p:tgtEl>
                                          <p:spTgt spid="26631"/>
                                        </p:tgtEl>
                                        <p:attrNameLst>
                                          <p:attrName>ppt_h</p:attrName>
                                        </p:attrNameLst>
                                      </p:cBhvr>
                                      <p:tavLst>
                                        <p:tav tm="0">
                                          <p:val>
                                            <p:fltVal val="0"/>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23" presetClass="entr" presetSubtype="16" fill="hold" grpId="0" nodeType="clickEffect">
                                  <p:stCondLst>
                                    <p:cond delay="0"/>
                                  </p:stCondLst>
                                  <p:childTnLst>
                                    <p:set>
                                      <p:cBhvr>
                                        <p:cTn id="49" dur="1" fill="hold">
                                          <p:stCondLst>
                                            <p:cond delay="0"/>
                                          </p:stCondLst>
                                        </p:cTn>
                                        <p:tgtEl>
                                          <p:spTgt spid="26637"/>
                                        </p:tgtEl>
                                        <p:attrNameLst>
                                          <p:attrName>style.visibility</p:attrName>
                                        </p:attrNameLst>
                                      </p:cBhvr>
                                      <p:to>
                                        <p:strVal val="visible"/>
                                      </p:to>
                                    </p:set>
                                    <p:anim calcmode="lin" valueType="num">
                                      <p:cBhvr>
                                        <p:cTn id="50" dur="500" fill="hold"/>
                                        <p:tgtEl>
                                          <p:spTgt spid="26637"/>
                                        </p:tgtEl>
                                        <p:attrNameLst>
                                          <p:attrName>ppt_w</p:attrName>
                                        </p:attrNameLst>
                                      </p:cBhvr>
                                      <p:tavLst>
                                        <p:tav tm="0">
                                          <p:val>
                                            <p:fltVal val="0"/>
                                          </p:val>
                                        </p:tav>
                                        <p:tav tm="100000">
                                          <p:val>
                                            <p:strVal val="#ppt_w"/>
                                          </p:val>
                                        </p:tav>
                                      </p:tavLst>
                                    </p:anim>
                                    <p:anim calcmode="lin" valueType="num">
                                      <p:cBhvr>
                                        <p:cTn id="51" dur="500" fill="hold"/>
                                        <p:tgtEl>
                                          <p:spTgt spid="26637"/>
                                        </p:tgtEl>
                                        <p:attrNameLst>
                                          <p:attrName>ppt_h</p:attrName>
                                        </p:attrNameLst>
                                      </p:cBhvr>
                                      <p:tavLst>
                                        <p:tav tm="0">
                                          <p:val>
                                            <p:fltVal val="0"/>
                                          </p:val>
                                        </p:tav>
                                        <p:tav tm="100000">
                                          <p:val>
                                            <p:strVal val="#ppt_h"/>
                                          </p:val>
                                        </p:tav>
                                      </p:tavLst>
                                    </p:anim>
                                  </p:childTnLst>
                                </p:cTn>
                              </p:par>
                              <p:par>
                                <p:cTn id="52" presetID="23" presetClass="entr" presetSubtype="16" fill="hold" grpId="0" nodeType="withEffect">
                                  <p:stCondLst>
                                    <p:cond delay="0"/>
                                  </p:stCondLst>
                                  <p:childTnLst>
                                    <p:set>
                                      <p:cBhvr>
                                        <p:cTn id="53" dur="1" fill="hold">
                                          <p:stCondLst>
                                            <p:cond delay="0"/>
                                          </p:stCondLst>
                                        </p:cTn>
                                        <p:tgtEl>
                                          <p:spTgt spid="26638"/>
                                        </p:tgtEl>
                                        <p:attrNameLst>
                                          <p:attrName>style.visibility</p:attrName>
                                        </p:attrNameLst>
                                      </p:cBhvr>
                                      <p:to>
                                        <p:strVal val="visible"/>
                                      </p:to>
                                    </p:set>
                                    <p:anim calcmode="lin" valueType="num">
                                      <p:cBhvr>
                                        <p:cTn id="54" dur="500" fill="hold"/>
                                        <p:tgtEl>
                                          <p:spTgt spid="26638"/>
                                        </p:tgtEl>
                                        <p:attrNameLst>
                                          <p:attrName>ppt_w</p:attrName>
                                        </p:attrNameLst>
                                      </p:cBhvr>
                                      <p:tavLst>
                                        <p:tav tm="0">
                                          <p:val>
                                            <p:fltVal val="0"/>
                                          </p:val>
                                        </p:tav>
                                        <p:tav tm="100000">
                                          <p:val>
                                            <p:strVal val="#ppt_w"/>
                                          </p:val>
                                        </p:tav>
                                      </p:tavLst>
                                    </p:anim>
                                    <p:anim calcmode="lin" valueType="num">
                                      <p:cBhvr>
                                        <p:cTn id="55" dur="500" fill="hold"/>
                                        <p:tgtEl>
                                          <p:spTgt spid="26638"/>
                                        </p:tgtEl>
                                        <p:attrNameLst>
                                          <p:attrName>ppt_h</p:attrName>
                                        </p:attrNameLst>
                                      </p:cBhvr>
                                      <p:tavLst>
                                        <p:tav tm="0">
                                          <p:val>
                                            <p:fltVal val="0"/>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26640"/>
                                        </p:tgtEl>
                                        <p:attrNameLst>
                                          <p:attrName>style.visibility</p:attrName>
                                        </p:attrNameLst>
                                      </p:cBhvr>
                                      <p:to>
                                        <p:strVal val="visible"/>
                                      </p:to>
                                    </p:set>
                                    <p:animEffect transition="in" filter="wipe(left)">
                                      <p:cBhvr>
                                        <p:cTn id="60" dur="1000"/>
                                        <p:tgtEl>
                                          <p:spTgt spid="26640"/>
                                        </p:tgtEl>
                                      </p:cBhvr>
                                    </p:animEffect>
                                  </p:childTnLst>
                                </p:cTn>
                              </p:par>
                            </p:childTnLst>
                          </p:cTn>
                        </p:par>
                        <p:par>
                          <p:cTn id="61" fill="hold">
                            <p:stCondLst>
                              <p:cond delay="1000"/>
                            </p:stCondLst>
                            <p:childTnLst>
                              <p:par>
                                <p:cTn id="62" presetID="22" presetClass="entr" presetSubtype="8" fill="hold" grpId="0" nodeType="afterEffect">
                                  <p:stCondLst>
                                    <p:cond delay="0"/>
                                  </p:stCondLst>
                                  <p:childTnLst>
                                    <p:set>
                                      <p:cBhvr>
                                        <p:cTn id="63" dur="1" fill="hold">
                                          <p:stCondLst>
                                            <p:cond delay="0"/>
                                          </p:stCondLst>
                                        </p:cTn>
                                        <p:tgtEl>
                                          <p:spTgt spid="26639"/>
                                        </p:tgtEl>
                                        <p:attrNameLst>
                                          <p:attrName>style.visibility</p:attrName>
                                        </p:attrNameLst>
                                      </p:cBhvr>
                                      <p:to>
                                        <p:strVal val="visible"/>
                                      </p:to>
                                    </p:set>
                                    <p:animEffect transition="in" filter="wipe(left)">
                                      <p:cBhvr>
                                        <p:cTn id="64" dur="1000"/>
                                        <p:tgtEl>
                                          <p:spTgt spid="266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animBg="1"/>
      <p:bldP spid="26630" grpId="0"/>
      <p:bldP spid="26631" grpId="0" animBg="1"/>
      <p:bldP spid="26634" grpId="0" animBg="1"/>
      <p:bldP spid="26635" grpId="0" animBg="1"/>
      <p:bldP spid="26637" grpId="0" animBg="1"/>
      <p:bldP spid="26638" grpId="0" animBg="1"/>
      <p:bldP spid="26639" grpId="0" animBg="1"/>
      <p:bldP spid="26640" grpId="0" animBg="1"/>
      <p:bldP spid="26641" grpId="0" animBg="1"/>
      <p:bldP spid="2664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81000" y="1701800"/>
            <a:ext cx="8229600" cy="4031873"/>
          </a:xfrm>
        </p:spPr>
        <p:txBody>
          <a:bodyPr>
            <a:spAutoFit/>
          </a:bodyPr>
          <a:lstStyle/>
          <a:p>
            <a:pPr marL="284163" indent="-284163">
              <a:spcBef>
                <a:spcPts val="0"/>
              </a:spcBef>
            </a:pPr>
            <a:r>
              <a:rPr lang="en-US" sz="3600" b="1" u="sng" dirty="0">
                <a:latin typeface="Georgia" pitchFamily="18" charset="0"/>
              </a:rPr>
              <a:t>Future hope and reward</a:t>
            </a:r>
            <a:r>
              <a:rPr lang="en-US" sz="3600" dirty="0">
                <a:latin typeface="Georgia" pitchFamily="18" charset="0"/>
              </a:rPr>
              <a:t>.</a:t>
            </a:r>
            <a:br>
              <a:rPr lang="en-US" sz="3600" b="1" dirty="0">
                <a:latin typeface="Georgia" pitchFamily="18" charset="0"/>
              </a:rPr>
            </a:br>
            <a:r>
              <a:rPr lang="en-US" sz="3200" b="1" dirty="0">
                <a:latin typeface="Georgia" pitchFamily="18" charset="0"/>
              </a:rPr>
              <a:t>Romans 13:11</a:t>
            </a:r>
            <a:endParaRPr lang="en-US" b="1" dirty="0">
              <a:latin typeface="Georgia" pitchFamily="18" charset="0"/>
            </a:endParaRPr>
          </a:p>
          <a:p>
            <a:pPr lvl="1">
              <a:spcBef>
                <a:spcPts val="0"/>
              </a:spcBef>
            </a:pPr>
            <a:r>
              <a:rPr lang="en-US" sz="3200" dirty="0">
                <a:latin typeface="Georgia" pitchFamily="18" charset="0"/>
              </a:rPr>
              <a:t>Hope of salvation. 1 Thessalonians 5:8-9</a:t>
            </a:r>
          </a:p>
          <a:p>
            <a:pPr lvl="1">
              <a:spcBef>
                <a:spcPts val="0"/>
              </a:spcBef>
            </a:pPr>
            <a:r>
              <a:rPr lang="en-US" sz="3200" dirty="0">
                <a:latin typeface="Georgia" pitchFamily="18" charset="0"/>
              </a:rPr>
              <a:t>Inheritance in heaven. 1 Peter 1:4-5</a:t>
            </a:r>
          </a:p>
          <a:p>
            <a:pPr lvl="2">
              <a:spcBef>
                <a:spcPts val="0"/>
              </a:spcBef>
            </a:pPr>
            <a:r>
              <a:rPr lang="en-US" sz="2800" dirty="0">
                <a:latin typeface="Georgia" pitchFamily="18" charset="0"/>
              </a:rPr>
              <a:t>Salvation ready to be revealed.</a:t>
            </a:r>
          </a:p>
          <a:p>
            <a:pPr lvl="1">
              <a:spcBef>
                <a:spcPts val="0"/>
              </a:spcBef>
            </a:pPr>
            <a:r>
              <a:rPr lang="en-US" sz="3200" dirty="0">
                <a:latin typeface="Georgia" pitchFamily="18" charset="0"/>
              </a:rPr>
              <a:t>Purpose and fulfillment of faith.</a:t>
            </a:r>
            <a:br>
              <a:rPr lang="en-US" sz="3200" dirty="0">
                <a:latin typeface="Georgia" pitchFamily="18" charset="0"/>
              </a:rPr>
            </a:br>
            <a:r>
              <a:rPr lang="en-US" sz="3200" dirty="0">
                <a:latin typeface="Georgia" pitchFamily="18" charset="0"/>
              </a:rPr>
              <a:t>1 Peter 1:7-9; Hebrews 9:28</a:t>
            </a:r>
          </a:p>
          <a:p>
            <a:pPr lvl="1">
              <a:spcBef>
                <a:spcPts val="0"/>
              </a:spcBef>
            </a:pPr>
            <a:r>
              <a:rPr lang="en-US" sz="3200" dirty="0">
                <a:latin typeface="Georgia" pitchFamily="18" charset="0"/>
              </a:rPr>
              <a:t>Bring to completion. Philippians 2:12</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15</a:t>
            </a:fld>
            <a:endParaRPr lang="en-US">
              <a:solidFill>
                <a:schemeClr val="tx1"/>
              </a:solidFill>
              <a:latin typeface="Georgia" pitchFamily="18" charset="0"/>
            </a:endParaRPr>
          </a:p>
        </p:txBody>
      </p:sp>
      <p:sp>
        <p:nvSpPr>
          <p:cNvPr id="4098" name="Titre 1"/>
          <p:cNvSpPr>
            <a:spLocks noGrp="1"/>
          </p:cNvSpPr>
          <p:nvPr>
            <p:ph type="title"/>
          </p:nvPr>
        </p:nvSpPr>
        <p:spPr>
          <a:xfrm>
            <a:off x="76200" y="57605"/>
            <a:ext cx="8991599" cy="1569660"/>
          </a:xfrm>
        </p:spPr>
        <p:txBody>
          <a:bodyPr wrap="square">
            <a:spAutoFit/>
          </a:bodyPr>
          <a:lstStyle/>
          <a:p>
            <a:pPr algn="ctr"/>
            <a:r>
              <a:rPr lang="fr-CA" sz="4800" dirty="0">
                <a:solidFill>
                  <a:schemeClr val="tx1"/>
                </a:solidFill>
                <a:effectLst/>
                <a:latin typeface="Georgia" pitchFamily="18" charset="0"/>
              </a:rPr>
              <a:t>Salvation: WHEN Are We </a:t>
            </a:r>
            <a:r>
              <a:rPr lang="fr-CA" sz="4800" dirty="0" err="1">
                <a:solidFill>
                  <a:schemeClr val="tx1"/>
                </a:solidFill>
                <a:effectLst/>
                <a:latin typeface="Georgia" pitchFamily="18" charset="0"/>
              </a:rPr>
              <a:t>Saved</a:t>
            </a:r>
            <a:r>
              <a:rPr lang="fr-CA" sz="4800" dirty="0">
                <a:solidFill>
                  <a:schemeClr val="tx1"/>
                </a:solidFill>
                <a:effectLst/>
                <a:latin typeface="Georgia" pitchFamily="18" charset="0"/>
              </a:rPr>
              <a:t>?</a:t>
            </a:r>
            <a:endParaRPr lang="en-US" sz="4800" dirty="0">
              <a:solidFill>
                <a:schemeClr val="tx1"/>
              </a:solidFill>
              <a:effectLst/>
              <a:latin typeface="Georgia" pitchFamily="18" charset="0"/>
            </a:endParaRP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457200" y="1905000"/>
            <a:ext cx="8001000" cy="3462486"/>
          </a:xfrm>
        </p:spPr>
        <p:txBody>
          <a:bodyPr>
            <a:spAutoFit/>
          </a:bodyPr>
          <a:lstStyle/>
          <a:p>
            <a:pPr>
              <a:spcBef>
                <a:spcPts val="300"/>
              </a:spcBef>
            </a:pPr>
            <a:r>
              <a:rPr lang="en-US" sz="3600" b="1" dirty="0">
                <a:latin typeface="Georgia" pitchFamily="18" charset="0"/>
              </a:rPr>
              <a:t>To be saved, the sinner must</a:t>
            </a:r>
            <a:r>
              <a:rPr lang="en-US" sz="3600" dirty="0">
                <a:latin typeface="Georgia" pitchFamily="18" charset="0"/>
              </a:rPr>
              <a:t>:</a:t>
            </a:r>
          </a:p>
          <a:p>
            <a:pPr marL="519113" lvl="1" indent="-293688">
              <a:spcBef>
                <a:spcPts val="300"/>
              </a:spcBef>
            </a:pPr>
            <a:r>
              <a:rPr lang="en-US" sz="2800" i="1" dirty="0">
                <a:latin typeface="Georgia" pitchFamily="18" charset="0"/>
              </a:rPr>
              <a:t>Hear</a:t>
            </a:r>
            <a:r>
              <a:rPr lang="en-US" sz="2800" dirty="0">
                <a:latin typeface="Georgia" pitchFamily="18" charset="0"/>
              </a:rPr>
              <a:t> gospel. John 6:45; Ephesians 1:13</a:t>
            </a:r>
          </a:p>
          <a:p>
            <a:pPr marL="519113" lvl="1" indent="-293688">
              <a:spcBef>
                <a:spcPts val="300"/>
              </a:spcBef>
            </a:pPr>
            <a:r>
              <a:rPr lang="en-US" sz="2800" i="1" dirty="0">
                <a:latin typeface="Georgia" pitchFamily="18" charset="0"/>
              </a:rPr>
              <a:t>Believe</a:t>
            </a:r>
            <a:r>
              <a:rPr lang="en-US" sz="2800" dirty="0">
                <a:latin typeface="Georgia" pitchFamily="18" charset="0"/>
              </a:rPr>
              <a:t> in Jesus. John 8:24; Acts 16:30-31</a:t>
            </a:r>
          </a:p>
          <a:p>
            <a:pPr marL="519113" lvl="1" indent="-293688">
              <a:spcBef>
                <a:spcPts val="300"/>
              </a:spcBef>
            </a:pPr>
            <a:r>
              <a:rPr lang="en-US" sz="2800" i="1" dirty="0">
                <a:latin typeface="Georgia" pitchFamily="18" charset="0"/>
              </a:rPr>
              <a:t>Confess faith </a:t>
            </a:r>
            <a:r>
              <a:rPr lang="en-US" sz="2800" dirty="0">
                <a:latin typeface="Georgia" pitchFamily="18" charset="0"/>
              </a:rPr>
              <a:t>in Jesus. Romans 10:9-10</a:t>
            </a:r>
          </a:p>
          <a:p>
            <a:pPr marL="519113" lvl="1" indent="-293688">
              <a:spcBef>
                <a:spcPts val="300"/>
              </a:spcBef>
            </a:pPr>
            <a:r>
              <a:rPr lang="en-US" sz="2800" i="1" dirty="0">
                <a:latin typeface="Georgia" pitchFamily="18" charset="0"/>
              </a:rPr>
              <a:t>Repent</a:t>
            </a:r>
            <a:r>
              <a:rPr lang="en-US" sz="2800" dirty="0">
                <a:latin typeface="Georgia" pitchFamily="18" charset="0"/>
              </a:rPr>
              <a:t> of sins. Luke 13:3-5</a:t>
            </a:r>
          </a:p>
          <a:p>
            <a:pPr marL="519113" lvl="1" indent="-293688">
              <a:spcBef>
                <a:spcPts val="300"/>
              </a:spcBef>
            </a:pPr>
            <a:r>
              <a:rPr lang="en-US" sz="2800" dirty="0">
                <a:latin typeface="Georgia" pitchFamily="18" charset="0"/>
              </a:rPr>
              <a:t>Be </a:t>
            </a:r>
            <a:r>
              <a:rPr lang="en-US" sz="2800" i="1" dirty="0">
                <a:latin typeface="Georgia" pitchFamily="18" charset="0"/>
              </a:rPr>
              <a:t>baptized</a:t>
            </a:r>
            <a:r>
              <a:rPr lang="en-US" sz="2800" dirty="0">
                <a:latin typeface="Georgia" pitchFamily="18" charset="0"/>
              </a:rPr>
              <a:t>. Mark 16:16; 1 Peter 3:21</a:t>
            </a:r>
          </a:p>
          <a:p>
            <a:pPr marL="519113" lvl="1" indent="-293688">
              <a:spcBef>
                <a:spcPts val="300"/>
              </a:spcBef>
            </a:pPr>
            <a:r>
              <a:rPr lang="en-US" sz="2800" dirty="0">
                <a:latin typeface="Georgia" pitchFamily="18" charset="0"/>
              </a:rPr>
              <a:t>Live </a:t>
            </a:r>
            <a:r>
              <a:rPr lang="en-US" sz="2800" i="1" dirty="0">
                <a:latin typeface="Georgia" pitchFamily="18" charset="0"/>
              </a:rPr>
              <a:t>faithfully</a:t>
            </a:r>
            <a:r>
              <a:rPr lang="en-US" sz="2800" dirty="0">
                <a:latin typeface="Georgia" pitchFamily="18" charset="0"/>
              </a:rPr>
              <a:t>. Romans 13:11-14</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16</a:t>
            </a:fld>
            <a:endParaRPr lang="en-US">
              <a:solidFill>
                <a:schemeClr val="tx1"/>
              </a:solidFill>
              <a:latin typeface="Georgia" pitchFamily="18" charset="0"/>
            </a:endParaRPr>
          </a:p>
        </p:txBody>
      </p:sp>
      <p:sp>
        <p:nvSpPr>
          <p:cNvPr id="4098" name="Titre 1"/>
          <p:cNvSpPr>
            <a:spLocks noGrp="1"/>
          </p:cNvSpPr>
          <p:nvPr>
            <p:ph type="title"/>
          </p:nvPr>
        </p:nvSpPr>
        <p:spPr>
          <a:xfrm>
            <a:off x="228601" y="293841"/>
            <a:ext cx="8458201" cy="1215717"/>
          </a:xfrm>
        </p:spPr>
        <p:txBody>
          <a:bodyPr>
            <a:spAutoFit/>
          </a:bodyPr>
          <a:lstStyle/>
          <a:p>
            <a:pPr algn="ctr"/>
            <a:r>
              <a:rPr lang="fr-CA" dirty="0">
                <a:solidFill>
                  <a:schemeClr val="tx1"/>
                </a:solidFill>
                <a:effectLst/>
                <a:latin typeface="Georgia" pitchFamily="18" charset="0"/>
              </a:rPr>
              <a:t>Salvation is Conditional</a:t>
            </a:r>
            <a:br>
              <a:rPr lang="fr-CA" dirty="0">
                <a:solidFill>
                  <a:schemeClr val="tx1"/>
                </a:solidFill>
                <a:effectLst/>
                <a:latin typeface="Georgia" pitchFamily="18" charset="0"/>
              </a:rPr>
            </a:br>
            <a:r>
              <a:rPr lang="fr-CA" sz="3200" dirty="0">
                <a:solidFill>
                  <a:schemeClr val="tx1"/>
                </a:solidFill>
                <a:effectLst/>
                <a:latin typeface="Georgia" pitchFamily="18" charset="0"/>
              </a:rPr>
              <a:t>Hebrews 5:8-9; 2 Timothy 4:6-8</a:t>
            </a:r>
            <a:endParaRPr lang="en-US" sz="3200" dirty="0">
              <a:solidFill>
                <a:schemeClr val="tx1"/>
              </a:solidFill>
              <a:effectLst/>
              <a:latin typeface="Georgia" pitchFamily="18" charset="0"/>
            </a:endParaRPr>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81000" y="2108200"/>
            <a:ext cx="8153400" cy="2139047"/>
          </a:xfrm>
        </p:spPr>
        <p:txBody>
          <a:bodyPr>
            <a:spAutoFit/>
          </a:bodyPr>
          <a:lstStyle/>
          <a:p>
            <a:pPr>
              <a:spcBef>
                <a:spcPts val="300"/>
              </a:spcBef>
            </a:pPr>
            <a:r>
              <a:rPr lang="en-US" sz="3600" b="1" dirty="0">
                <a:latin typeface="Georgia" pitchFamily="18" charset="0"/>
              </a:rPr>
              <a:t>To be saved, the Christian who sins must</a:t>
            </a:r>
            <a:r>
              <a:rPr lang="en-US" sz="3600" dirty="0">
                <a:latin typeface="Georgia" pitchFamily="18" charset="0"/>
              </a:rPr>
              <a:t>:</a:t>
            </a:r>
          </a:p>
          <a:p>
            <a:pPr marL="519113" lvl="1" indent="-293688">
              <a:spcBef>
                <a:spcPts val="300"/>
              </a:spcBef>
            </a:pPr>
            <a:r>
              <a:rPr lang="en-US" sz="2800" i="1" dirty="0">
                <a:latin typeface="Georgia" pitchFamily="18" charset="0"/>
              </a:rPr>
              <a:t>Repent</a:t>
            </a:r>
            <a:r>
              <a:rPr lang="en-US" sz="2800" dirty="0">
                <a:latin typeface="Georgia" pitchFamily="18" charset="0"/>
              </a:rPr>
              <a:t> and </a:t>
            </a:r>
            <a:r>
              <a:rPr lang="en-US" sz="2800" i="1" dirty="0">
                <a:latin typeface="Georgia" pitchFamily="18" charset="0"/>
              </a:rPr>
              <a:t>pray</a:t>
            </a:r>
            <a:r>
              <a:rPr lang="en-US" sz="2800" dirty="0">
                <a:latin typeface="Georgia" pitchFamily="18" charset="0"/>
              </a:rPr>
              <a:t>, Acts 8:22-24</a:t>
            </a:r>
          </a:p>
          <a:p>
            <a:pPr marL="519113" lvl="1" indent="-293688">
              <a:spcBef>
                <a:spcPts val="300"/>
              </a:spcBef>
            </a:pPr>
            <a:r>
              <a:rPr lang="en-US" sz="2800" i="1" dirty="0">
                <a:latin typeface="Georgia" pitchFamily="18" charset="0"/>
              </a:rPr>
              <a:t>Confess sins </a:t>
            </a:r>
            <a:r>
              <a:rPr lang="en-US" sz="2800" dirty="0">
                <a:latin typeface="Georgia" pitchFamily="18" charset="0"/>
              </a:rPr>
              <a:t>to God. 1 John 1:8-10</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17</a:t>
            </a:fld>
            <a:endParaRPr lang="en-US">
              <a:solidFill>
                <a:schemeClr val="tx1"/>
              </a:solidFill>
              <a:latin typeface="Georgia" pitchFamily="18" charset="0"/>
            </a:endParaRPr>
          </a:p>
        </p:txBody>
      </p:sp>
      <p:sp>
        <p:nvSpPr>
          <p:cNvPr id="4098" name="Titre 1"/>
          <p:cNvSpPr>
            <a:spLocks noGrp="1"/>
          </p:cNvSpPr>
          <p:nvPr>
            <p:ph type="title"/>
          </p:nvPr>
        </p:nvSpPr>
        <p:spPr>
          <a:xfrm>
            <a:off x="228601" y="293841"/>
            <a:ext cx="8458201" cy="1215717"/>
          </a:xfrm>
        </p:spPr>
        <p:txBody>
          <a:bodyPr>
            <a:spAutoFit/>
          </a:bodyPr>
          <a:lstStyle/>
          <a:p>
            <a:pPr algn="ctr"/>
            <a:r>
              <a:rPr lang="fr-CA" dirty="0">
                <a:solidFill>
                  <a:schemeClr val="tx1"/>
                </a:solidFill>
                <a:effectLst/>
                <a:latin typeface="Georgia" pitchFamily="18" charset="0"/>
              </a:rPr>
              <a:t>Salvation is Conditional</a:t>
            </a:r>
            <a:br>
              <a:rPr lang="fr-CA" dirty="0">
                <a:solidFill>
                  <a:schemeClr val="tx1"/>
                </a:solidFill>
                <a:effectLst/>
                <a:latin typeface="Georgia" pitchFamily="18" charset="0"/>
              </a:rPr>
            </a:br>
            <a:r>
              <a:rPr lang="fr-CA" sz="3200" dirty="0">
                <a:solidFill>
                  <a:schemeClr val="tx1"/>
                </a:solidFill>
                <a:effectLst/>
                <a:latin typeface="Georgia" pitchFamily="18" charset="0"/>
              </a:rPr>
              <a:t>Hebrews 5:8-9; 2 Timothy 4:6-8</a:t>
            </a:r>
            <a:endParaRPr lang="en-US" sz="3200" dirty="0">
              <a:solidFill>
                <a:schemeClr val="tx1"/>
              </a:solidFill>
              <a:effectLst/>
              <a:latin typeface="Georgia" pitchFamily="18" charset="0"/>
            </a:endParaRP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81000" y="2108200"/>
            <a:ext cx="8153400" cy="3724096"/>
          </a:xfrm>
        </p:spPr>
        <p:txBody>
          <a:bodyPr>
            <a:spAutoFit/>
          </a:bodyPr>
          <a:lstStyle/>
          <a:p>
            <a:pPr>
              <a:spcBef>
                <a:spcPts val="300"/>
              </a:spcBef>
            </a:pPr>
            <a:r>
              <a:rPr lang="en-US" sz="3200" b="1" dirty="0">
                <a:latin typeface="Georgia" pitchFamily="18" charset="0"/>
              </a:rPr>
              <a:t>2 Corinthians 6:2</a:t>
            </a:r>
            <a:r>
              <a:rPr lang="en-US" sz="3200" dirty="0">
                <a:latin typeface="Georgia" pitchFamily="18" charset="0"/>
              </a:rPr>
              <a:t>, </a:t>
            </a:r>
            <a:r>
              <a:rPr lang="en-US" sz="3200" i="1" dirty="0">
                <a:latin typeface="Georgia" pitchFamily="18" charset="0"/>
              </a:rPr>
              <a:t>“… </a:t>
            </a:r>
            <a:r>
              <a:rPr lang="en-US" sz="3200" b="1" i="1" dirty="0">
                <a:latin typeface="Georgia" pitchFamily="18" charset="0"/>
              </a:rPr>
              <a:t>behold, now is the acceptable time</a:t>
            </a:r>
            <a:r>
              <a:rPr lang="en-US" sz="3200" i="1" dirty="0">
                <a:latin typeface="Georgia" pitchFamily="18" charset="0"/>
              </a:rPr>
              <a:t>; </a:t>
            </a:r>
            <a:r>
              <a:rPr lang="en-US" sz="3200" b="1" i="1" dirty="0">
                <a:latin typeface="Georgia" pitchFamily="18" charset="0"/>
              </a:rPr>
              <a:t>behold, now is the day of salvation</a:t>
            </a:r>
            <a:r>
              <a:rPr lang="en-US" sz="3200" i="1" dirty="0">
                <a:latin typeface="Georgia" pitchFamily="18" charset="0"/>
              </a:rPr>
              <a:t>”</a:t>
            </a:r>
          </a:p>
          <a:p>
            <a:pPr>
              <a:spcBef>
                <a:spcPts val="300"/>
              </a:spcBef>
            </a:pPr>
            <a:r>
              <a:rPr lang="en-US" dirty="0">
                <a:latin typeface="Georgia" pitchFamily="18" charset="0"/>
              </a:rPr>
              <a:t>God helps us in our time of need, providing and offering us salvation from sin, death, and wrath to come.</a:t>
            </a:r>
          </a:p>
          <a:p>
            <a:pPr>
              <a:spcBef>
                <a:spcPts val="300"/>
              </a:spcBef>
            </a:pPr>
            <a:r>
              <a:rPr lang="en-US" dirty="0">
                <a:latin typeface="Georgia" pitchFamily="18" charset="0"/>
              </a:rPr>
              <a:t>Today is the approved time for your salvation. Acts 22:16</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18</a:t>
            </a:fld>
            <a:endParaRPr lang="en-US">
              <a:solidFill>
                <a:schemeClr val="tx1"/>
              </a:solidFill>
              <a:latin typeface="Georgia" pitchFamily="18" charset="0"/>
            </a:endParaRPr>
          </a:p>
        </p:txBody>
      </p:sp>
      <p:sp>
        <p:nvSpPr>
          <p:cNvPr id="4098" name="Titre 1"/>
          <p:cNvSpPr>
            <a:spLocks noGrp="1"/>
          </p:cNvSpPr>
          <p:nvPr>
            <p:ph type="title"/>
          </p:nvPr>
        </p:nvSpPr>
        <p:spPr>
          <a:xfrm>
            <a:off x="228601" y="224591"/>
            <a:ext cx="8458201" cy="1354217"/>
          </a:xfrm>
        </p:spPr>
        <p:txBody>
          <a:bodyPr>
            <a:spAutoFit/>
          </a:bodyPr>
          <a:lstStyle/>
          <a:p>
            <a:pPr algn="ctr"/>
            <a:r>
              <a:rPr lang="en-US" dirty="0">
                <a:solidFill>
                  <a:schemeClr val="tx1"/>
                </a:solidFill>
                <a:effectLst/>
                <a:latin typeface="Georgia" pitchFamily="18" charset="0"/>
              </a:rPr>
              <a:t>The Day of Salvation</a:t>
            </a:r>
            <a:br>
              <a:rPr lang="en-US" dirty="0">
                <a:solidFill>
                  <a:schemeClr val="tx1"/>
                </a:solidFill>
                <a:effectLst/>
                <a:latin typeface="Georgia" pitchFamily="18" charset="0"/>
              </a:rPr>
            </a:br>
            <a:r>
              <a:rPr lang="en-US" dirty="0">
                <a:solidFill>
                  <a:schemeClr val="tx1"/>
                </a:solidFill>
                <a:effectLst/>
                <a:latin typeface="Georgia" pitchFamily="18" charset="0"/>
              </a:rPr>
              <a:t>2 Corinthians 6:1-2</a:t>
            </a: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4662" y="1143000"/>
            <a:ext cx="5239338" cy="5663089"/>
          </a:xfrm>
          <a:solidFill>
            <a:schemeClr val="bg1"/>
          </a:solidFill>
          <a:ln>
            <a:solidFill>
              <a:schemeClr val="bg1">
                <a:alpha val="0"/>
              </a:schemeClr>
            </a:solidFill>
          </a:ln>
        </p:spPr>
        <p:txBody>
          <a:bodyPr wrap="square">
            <a:spAutoFit/>
          </a:bodyPr>
          <a:lstStyle/>
          <a:p>
            <a:pPr marL="365760" marR="0" lvl="0" indent="-256032" algn="l" defTabSz="914400" rtl="0" eaLnBrk="1" fontAlgn="auto" latinLnBrk="0" hangingPunct="1">
              <a:spcBef>
                <a:spcPts val="0"/>
              </a:spcBef>
              <a:spcAft>
                <a:spcPts val="0"/>
              </a:spcAft>
              <a:buClr>
                <a:srgbClr val="2DA2BF"/>
              </a:buClr>
              <a:buSzPct val="68000"/>
              <a:buFont typeface="Wingdings" pitchFamily="2" charset="2"/>
              <a:buChar char="Ø"/>
              <a:tabLst/>
              <a:defRPr/>
            </a:pPr>
            <a:r>
              <a:rPr lang="en-US" sz="2800" b="1" dirty="0"/>
              <a:t>Reconciliation</a:t>
            </a:r>
            <a:r>
              <a:rPr lang="en-US" sz="2800" dirty="0"/>
              <a:t> </a:t>
            </a:r>
            <a:r>
              <a:rPr kumimoji="0" lang="en-US" sz="2800" b="0" i="0" u="none" strike="noStrike" kern="1200" cap="none" spc="0" normalizeH="0" baseline="0" noProof="0" dirty="0">
                <a:ln>
                  <a:noFill/>
                </a:ln>
                <a:effectLst/>
                <a:uLnTx/>
                <a:uFillTx/>
                <a:latin typeface="Lucida Sans Unicode"/>
                <a:ea typeface="+mn-ea"/>
                <a:cs typeface="+mn-cs"/>
              </a:rPr>
              <a:t>-</a:t>
            </a:r>
            <a:r>
              <a:rPr kumimoji="0" lang="en-US" sz="2000" b="0" i="0" u="none" strike="noStrike" kern="1200" cap="none" spc="0" normalizeH="0" baseline="0" noProof="0" dirty="0">
                <a:ln>
                  <a:noFill/>
                </a:ln>
                <a:effectLst/>
                <a:uLnTx/>
                <a:uFillTx/>
                <a:latin typeface="Lucida Sans Unicode"/>
                <a:ea typeface="+mn-ea"/>
                <a:cs typeface="Narkisim" pitchFamily="34" charset="-79"/>
              </a:rPr>
              <a:t>“the restoration of the favor of God to sinners”</a:t>
            </a:r>
            <a:r>
              <a:rPr kumimoji="0" lang="en-US" sz="2000" b="0" u="none" strike="noStrike" kern="1200" cap="none" spc="0" normalizeH="0" baseline="0" noProof="0" dirty="0">
                <a:ln>
                  <a:noFill/>
                </a:ln>
                <a:effectLst/>
                <a:uLnTx/>
                <a:uFillTx/>
                <a:latin typeface="Lucida Sans Unicode"/>
                <a:ea typeface="+mn-ea"/>
                <a:cs typeface="Narkisim" pitchFamily="34" charset="-79"/>
              </a:rPr>
              <a:t> </a:t>
            </a:r>
            <a:r>
              <a:rPr kumimoji="0" lang="en-US" sz="1800" b="0" u="none" strike="noStrike" kern="1200" cap="none" spc="0" normalizeH="0" baseline="0" noProof="0" dirty="0">
                <a:ln>
                  <a:noFill/>
                </a:ln>
                <a:effectLst/>
                <a:uLnTx/>
                <a:uFillTx/>
                <a:latin typeface="Lucida Sans Unicode"/>
                <a:ea typeface="+mn-ea"/>
                <a:cs typeface="Narkisim" pitchFamily="34" charset="-79"/>
              </a:rPr>
              <a:t>(Thayer)</a:t>
            </a:r>
          </a:p>
          <a:p>
            <a:pPr>
              <a:spcBef>
                <a:spcPts val="0"/>
              </a:spcBef>
              <a:buFont typeface="Wingdings" panose="05000000000000000000" pitchFamily="2" charset="2"/>
              <a:buChar char="Ø"/>
            </a:pPr>
            <a:r>
              <a:rPr lang="en-US" sz="2800" b="1" dirty="0"/>
              <a:t>Redemption</a:t>
            </a:r>
            <a:r>
              <a:rPr lang="en-US" sz="2800" dirty="0"/>
              <a:t> -</a:t>
            </a:r>
            <a:r>
              <a:rPr kumimoji="0" lang="en-US" sz="2000" b="0" i="0" u="none" strike="noStrike" kern="1200" cap="none" spc="0" normalizeH="0" baseline="0" noProof="0" dirty="0">
                <a:ln>
                  <a:noFill/>
                </a:ln>
                <a:effectLst/>
                <a:uLnTx/>
                <a:uFillTx/>
                <a:latin typeface="Lucida Sans Unicode"/>
                <a:ea typeface="+mn-ea"/>
                <a:cs typeface="+mn-cs"/>
              </a:rPr>
              <a:t>to </a:t>
            </a:r>
            <a:br>
              <a:rPr kumimoji="0" lang="en-US" sz="2000" b="0" i="0" u="none" strike="noStrike" kern="1200" cap="none" spc="0" normalizeH="0" baseline="0" noProof="0" dirty="0">
                <a:ln>
                  <a:noFill/>
                </a:ln>
                <a:effectLst/>
                <a:uLnTx/>
                <a:uFillTx/>
                <a:latin typeface="Lucida Sans Unicode"/>
                <a:ea typeface="+mn-ea"/>
                <a:cs typeface="+mn-cs"/>
              </a:rPr>
            </a:br>
            <a:r>
              <a:rPr kumimoji="0" lang="en-US" sz="2000" b="0" i="0" u="none" strike="noStrike" kern="1200" cap="none" spc="0" normalizeH="0" baseline="0" noProof="0" dirty="0">
                <a:ln>
                  <a:noFill/>
                </a:ln>
                <a:effectLst/>
                <a:uLnTx/>
                <a:uFillTx/>
                <a:latin typeface="Lucida Sans Unicode"/>
                <a:ea typeface="+mn-ea"/>
                <a:cs typeface="+mn-cs"/>
              </a:rPr>
              <a:t>re-buy, “to regain possession of by repurchase.”</a:t>
            </a:r>
            <a:r>
              <a:rPr kumimoji="0" lang="en-US" sz="2000" b="0" u="none" strike="noStrike" kern="1200" cap="none" spc="0" normalizeH="0" baseline="0" noProof="0" dirty="0">
                <a:ln>
                  <a:noFill/>
                </a:ln>
                <a:effectLst/>
                <a:uLnTx/>
                <a:uFillTx/>
                <a:latin typeface="Lucida Sans Unicode"/>
                <a:ea typeface="+mn-ea"/>
                <a:cs typeface="+mn-cs"/>
              </a:rPr>
              <a:t> </a:t>
            </a:r>
            <a:r>
              <a:rPr kumimoji="0" lang="en-US" sz="1800" b="0" u="none" strike="noStrike" kern="1200" cap="none" spc="0" normalizeH="0" baseline="0" noProof="0" dirty="0">
                <a:ln>
                  <a:noFill/>
                </a:ln>
                <a:effectLst/>
                <a:uLnTx/>
                <a:uFillTx/>
                <a:latin typeface="Lucida Sans Unicode"/>
                <a:ea typeface="+mn-ea"/>
                <a:cs typeface="+mn-cs"/>
              </a:rPr>
              <a:t>(Webster’s Collegiate Dictionary page 833)</a:t>
            </a:r>
            <a:endParaRPr lang="en-US" sz="1800" dirty="0"/>
          </a:p>
          <a:p>
            <a:pPr marR="0" lvl="0" algn="l" defTabSz="914400" rtl="0" eaLnBrk="1" fontAlgn="auto" latinLnBrk="0" hangingPunct="1">
              <a:spcBef>
                <a:spcPts val="0"/>
              </a:spcBef>
              <a:spcAft>
                <a:spcPts val="0"/>
              </a:spcAft>
              <a:buClr>
                <a:srgbClr val="2DA2BF"/>
              </a:buClr>
              <a:buSzPct val="68000"/>
              <a:buFont typeface="Wingdings" panose="05000000000000000000" pitchFamily="2" charset="2"/>
              <a:buChar char="Ø"/>
              <a:tabLst/>
              <a:defRPr/>
            </a:pPr>
            <a:r>
              <a:rPr lang="en-US" sz="2800" b="1" dirty="0"/>
              <a:t>Justification</a:t>
            </a:r>
            <a:r>
              <a:rPr lang="en-US" sz="2800" dirty="0"/>
              <a:t> -</a:t>
            </a:r>
            <a:r>
              <a:rPr kumimoji="0" lang="en-US" sz="2000" b="0" i="0" u="none" strike="noStrike" kern="1200" cap="none" spc="0" normalizeH="0" baseline="0" noProof="0" dirty="0">
                <a:ln>
                  <a:noFill/>
                </a:ln>
                <a:effectLst/>
                <a:uLnTx/>
                <a:uFillTx/>
                <a:latin typeface="Lucida Sans Unicode"/>
                <a:ea typeface="+mn-ea"/>
                <a:cs typeface="+mn-cs"/>
              </a:rPr>
              <a:t>“Be acquitted, be pronounced and treated as righteous”</a:t>
            </a:r>
            <a:r>
              <a:rPr kumimoji="0" lang="en-US" sz="2000" b="0" u="none" strike="noStrike" kern="1200" cap="none" spc="0" normalizeH="0" baseline="0" noProof="0" dirty="0">
                <a:ln>
                  <a:noFill/>
                </a:ln>
                <a:effectLst/>
                <a:uLnTx/>
                <a:uFillTx/>
                <a:latin typeface="Lucida Sans Unicode"/>
                <a:ea typeface="+mn-ea"/>
                <a:cs typeface="+mn-cs"/>
              </a:rPr>
              <a:t> </a:t>
            </a:r>
            <a:r>
              <a:rPr kumimoji="0" lang="en-US" sz="1800" b="0" u="none" strike="noStrike" kern="1200" cap="none" spc="0" normalizeH="0" baseline="0" noProof="0" dirty="0">
                <a:ln>
                  <a:noFill/>
                </a:ln>
                <a:effectLst/>
                <a:uLnTx/>
                <a:uFillTx/>
                <a:latin typeface="Lucida Sans Unicode"/>
                <a:ea typeface="+mn-ea"/>
                <a:cs typeface="+mn-cs"/>
              </a:rPr>
              <a:t>(Arndt and Gingrich)</a:t>
            </a:r>
          </a:p>
          <a:p>
            <a:pPr marR="0" lvl="0" algn="l" defTabSz="914400" rtl="0" eaLnBrk="1" fontAlgn="auto" latinLnBrk="0" hangingPunct="1">
              <a:spcBef>
                <a:spcPts val="0"/>
              </a:spcBef>
              <a:spcAft>
                <a:spcPts val="0"/>
              </a:spcAft>
              <a:buClr>
                <a:srgbClr val="2DA2BF"/>
              </a:buClr>
              <a:buSzPct val="68000"/>
              <a:buFont typeface="Wingdings" panose="05000000000000000000" pitchFamily="2" charset="2"/>
              <a:buChar char="Ø"/>
              <a:tabLst/>
              <a:defRPr/>
            </a:pPr>
            <a:r>
              <a:rPr lang="en-US" sz="2800" b="1" dirty="0"/>
              <a:t>Sanctification</a:t>
            </a:r>
            <a:r>
              <a:rPr lang="en-US" sz="2800" dirty="0"/>
              <a:t> -</a:t>
            </a:r>
            <a:r>
              <a:rPr kumimoji="0" lang="en-US" sz="2000" b="0" i="0" u="none" strike="noStrike" kern="1200" cap="none" spc="0" normalizeH="0" baseline="0" noProof="0" dirty="0">
                <a:ln>
                  <a:noFill/>
                </a:ln>
                <a:effectLst/>
                <a:uLnTx/>
                <a:uFillTx/>
                <a:latin typeface="Lucida Sans Unicode"/>
                <a:ea typeface="+mn-ea"/>
                <a:cs typeface="+mn-cs"/>
              </a:rPr>
              <a:t>To separate from profane things and dedicate to God.” </a:t>
            </a:r>
            <a:r>
              <a:rPr kumimoji="0" lang="en-US" sz="1600" b="0" i="0" u="none" strike="noStrike" kern="1200" cap="none" spc="0" normalizeH="0" baseline="0" noProof="0" dirty="0">
                <a:ln>
                  <a:noFill/>
                </a:ln>
                <a:effectLst/>
                <a:uLnTx/>
                <a:uFillTx/>
                <a:latin typeface="Lucida Sans Unicode"/>
                <a:ea typeface="+mn-ea"/>
                <a:cs typeface="+mn-cs"/>
              </a:rPr>
              <a:t>(Strong’s)</a:t>
            </a:r>
          </a:p>
          <a:p>
            <a:pPr>
              <a:spcBef>
                <a:spcPts val="0"/>
              </a:spcBef>
              <a:buFont typeface="Wingdings" panose="05000000000000000000" pitchFamily="2" charset="2"/>
              <a:buChar char="Ø"/>
            </a:pPr>
            <a:r>
              <a:rPr lang="en-US" sz="4000" b="1" dirty="0"/>
              <a:t>Salvation</a:t>
            </a:r>
            <a:r>
              <a:rPr lang="en-US" sz="2800" b="1" dirty="0"/>
              <a:t> –Todays’ lesson</a:t>
            </a:r>
          </a:p>
        </p:txBody>
      </p:sp>
      <p:sp>
        <p:nvSpPr>
          <p:cNvPr id="3" name="Title 2"/>
          <p:cNvSpPr>
            <a:spLocks noGrp="1"/>
          </p:cNvSpPr>
          <p:nvPr>
            <p:ph type="title"/>
          </p:nvPr>
        </p:nvSpPr>
        <p:spPr>
          <a:xfrm>
            <a:off x="457200" y="381000"/>
            <a:ext cx="8229600" cy="723275"/>
          </a:xfrm>
        </p:spPr>
        <p:txBody>
          <a:bodyPr>
            <a:spAutoFit/>
          </a:bodyPr>
          <a:lstStyle/>
          <a:p>
            <a:r>
              <a:rPr lang="en-US" dirty="0">
                <a:solidFill>
                  <a:schemeClr val="tx1"/>
                </a:solidFill>
                <a:effectLst/>
              </a:rPr>
              <a:t>Definitions:</a:t>
            </a:r>
          </a:p>
        </p:txBody>
      </p:sp>
      <p:sp>
        <p:nvSpPr>
          <p:cNvPr id="4" name="TextBox 3"/>
          <p:cNvSpPr txBox="1"/>
          <p:nvPr/>
        </p:nvSpPr>
        <p:spPr>
          <a:xfrm>
            <a:off x="5410200" y="1143000"/>
            <a:ext cx="3639138" cy="3477875"/>
          </a:xfrm>
          <a:prstGeom prst="rect">
            <a:avLst/>
          </a:prstGeom>
          <a:noFill/>
        </p:spPr>
        <p:txBody>
          <a:bodyPr wrap="none" rtlCol="0">
            <a:spAutoFit/>
          </a:bodyPr>
          <a:lstStyle/>
          <a:p>
            <a:pPr>
              <a:buFont typeface="Wingdings" pitchFamily="2" charset="2"/>
              <a:buChar char="Ø"/>
            </a:pPr>
            <a:r>
              <a:rPr lang="en-US" sz="4400" b="1" dirty="0"/>
              <a:t>What?</a:t>
            </a:r>
          </a:p>
          <a:p>
            <a:pPr>
              <a:buFont typeface="Wingdings" pitchFamily="2" charset="2"/>
              <a:buChar char="Ø"/>
            </a:pPr>
            <a:r>
              <a:rPr lang="en-US" sz="4400" b="1" dirty="0"/>
              <a:t>Who?</a:t>
            </a:r>
          </a:p>
          <a:p>
            <a:pPr>
              <a:buFont typeface="Wingdings" pitchFamily="2" charset="2"/>
              <a:buChar char="Ø"/>
            </a:pPr>
            <a:r>
              <a:rPr lang="en-US" sz="4400" b="1" dirty="0"/>
              <a:t>For Whom?</a:t>
            </a:r>
          </a:p>
          <a:p>
            <a:pPr>
              <a:buFont typeface="Wingdings" pitchFamily="2" charset="2"/>
              <a:buChar char="Ø"/>
            </a:pPr>
            <a:r>
              <a:rPr lang="en-US" sz="4400" b="1" dirty="0"/>
              <a:t>Where?</a:t>
            </a:r>
          </a:p>
          <a:p>
            <a:pPr>
              <a:buFont typeface="Wingdings" pitchFamily="2" charset="2"/>
              <a:buChar char="Ø"/>
            </a:pPr>
            <a:r>
              <a:rPr lang="en-US" sz="4400" b="1" dirty="0"/>
              <a:t>When?</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3323987"/>
          </a:xfrm>
        </p:spPr>
        <p:txBody>
          <a:bodyPr>
            <a:spAutoFit/>
          </a:bodyPr>
          <a:lstStyle/>
          <a:p>
            <a:pPr>
              <a:buNone/>
            </a:pPr>
            <a:r>
              <a:rPr lang="en-US" sz="3200" b="1" u="sng" dirty="0"/>
              <a:t>Heart of the gospel</a:t>
            </a:r>
            <a:r>
              <a:rPr lang="en-US" sz="3200" b="1" dirty="0"/>
              <a:t>. 2 Timothy 1:9.</a:t>
            </a:r>
          </a:p>
          <a:p>
            <a:r>
              <a:rPr lang="sv-SE" sz="2800" dirty="0"/>
              <a:t> Jesus came to save. Matthew 1:21; 18:11; </a:t>
            </a:r>
            <a:br>
              <a:rPr lang="sv-SE" sz="2800" dirty="0"/>
            </a:br>
            <a:r>
              <a:rPr lang="sv-SE" sz="2800" dirty="0"/>
              <a:t>1 Timothy 1:15.</a:t>
            </a:r>
          </a:p>
          <a:p>
            <a:r>
              <a:rPr lang="en-US" sz="2800" dirty="0"/>
              <a:t> Jesus has the power to deliver sinners from sin. Acts 4:12.</a:t>
            </a:r>
          </a:p>
          <a:p>
            <a:r>
              <a:rPr lang="en-US" sz="2800" dirty="0"/>
              <a:t>You also have a part in your salvation.</a:t>
            </a:r>
            <a:br>
              <a:rPr lang="en-US" sz="2800" dirty="0"/>
            </a:br>
            <a:r>
              <a:rPr lang="en-US" sz="2800" dirty="0"/>
              <a:t> Acts 2:40; Philippians 2:12.</a:t>
            </a:r>
          </a:p>
        </p:txBody>
      </p:sp>
      <p:sp>
        <p:nvSpPr>
          <p:cNvPr id="3" name="Title 2"/>
          <p:cNvSpPr>
            <a:spLocks noGrp="1"/>
          </p:cNvSpPr>
          <p:nvPr>
            <p:ph type="title"/>
          </p:nvPr>
        </p:nvSpPr>
        <p:spPr>
          <a:xfrm>
            <a:off x="457200" y="484500"/>
            <a:ext cx="8229600" cy="723275"/>
          </a:xfrm>
        </p:spPr>
        <p:txBody>
          <a:bodyPr>
            <a:spAutoFit/>
          </a:bodyPr>
          <a:lstStyle/>
          <a:p>
            <a:r>
              <a:rPr lang="en-US" dirty="0">
                <a:solidFill>
                  <a:schemeClr val="tx1"/>
                </a:solidFill>
                <a:effectLst/>
              </a:rPr>
              <a:t>Salvation</a:t>
            </a: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30041"/>
            <a:ext cx="8686800" cy="838200"/>
          </a:xfrm>
        </p:spPr>
        <p:txBody>
          <a:bodyPr>
            <a:spAutoFit/>
          </a:bodyPr>
          <a:lstStyle/>
          <a:p>
            <a:r>
              <a:rPr lang="en-US" sz="4800" dirty="0">
                <a:solidFill>
                  <a:schemeClr val="tx1"/>
                </a:solidFill>
                <a:effectLst/>
              </a:rPr>
              <a:t>WHAT Is Salvation?</a:t>
            </a:r>
          </a:p>
        </p:txBody>
      </p:sp>
      <p:sp>
        <p:nvSpPr>
          <p:cNvPr id="3" name="Content Placeholder 2"/>
          <p:cNvSpPr>
            <a:spLocks noGrp="1"/>
          </p:cNvSpPr>
          <p:nvPr>
            <p:ph idx="1"/>
          </p:nvPr>
        </p:nvSpPr>
        <p:spPr>
          <a:xfrm>
            <a:off x="124119" y="1481328"/>
            <a:ext cx="8915400" cy="4962897"/>
          </a:xfrm>
          <a:solidFill>
            <a:schemeClr val="bg1"/>
          </a:solidFill>
          <a:ln>
            <a:solidFill>
              <a:schemeClr val="bg1">
                <a:alpha val="0"/>
              </a:schemeClr>
            </a:solidFill>
          </a:ln>
        </p:spPr>
        <p:txBody>
          <a:bodyPr wrap="square">
            <a:spAutoFit/>
          </a:bodyPr>
          <a:lstStyle/>
          <a:p>
            <a:r>
              <a:rPr lang="en-US" dirty="0"/>
              <a:t>“In the NT, </a:t>
            </a:r>
            <a:r>
              <a:rPr lang="en-US" sz="3500" b="1" dirty="0"/>
              <a:t>salvation</a:t>
            </a:r>
            <a:r>
              <a:rPr lang="en-US" dirty="0"/>
              <a:t> is deliverance from sin and its spiritual consequences, involving an attachment to the body of Christ, and admission to eternal life with blessedness in the kingdom of Christ” </a:t>
            </a:r>
            <a:r>
              <a:rPr lang="en-US" sz="2000" dirty="0"/>
              <a:t>(The Complete Word Study Dictionary: New Testament)</a:t>
            </a:r>
          </a:p>
          <a:p>
            <a:pPr lvl="1"/>
            <a:r>
              <a:rPr lang="en-US" sz="3000" dirty="0"/>
              <a:t>Acts 16:30, </a:t>
            </a:r>
            <a:r>
              <a:rPr lang="en-US" sz="3000" i="1" dirty="0"/>
              <a:t>“Sirs, what must I do to be saved?”</a:t>
            </a:r>
          </a:p>
          <a:p>
            <a:pPr marL="0" indent="0">
              <a:buNone/>
            </a:pPr>
            <a:endParaRPr lang="en-US" sz="2000" dirty="0"/>
          </a:p>
          <a:p>
            <a:r>
              <a:rPr lang="en-US" dirty="0"/>
              <a:t>Man needs saving. Isaiah 59:1-2; Romans 6:23</a:t>
            </a:r>
          </a:p>
          <a:p>
            <a:r>
              <a:rPr lang="en-US" dirty="0"/>
              <a:t>Christ is the saviour. Luke 19:10, </a:t>
            </a:r>
            <a:r>
              <a:rPr lang="en-US" i="1" dirty="0"/>
              <a:t>“For the Son of man came to seek and save that which was lost.”</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534400" cy="3901068"/>
          </a:xfrm>
        </p:spPr>
        <p:txBody>
          <a:bodyPr>
            <a:spAutoFit/>
          </a:bodyPr>
          <a:lstStyle/>
          <a:p>
            <a:r>
              <a:rPr lang="en-US" sz="3600" i="1" dirty="0" err="1">
                <a:latin typeface="Georgia" pitchFamily="18" charset="0"/>
              </a:rPr>
              <a:t>soteria</a:t>
            </a:r>
            <a:r>
              <a:rPr lang="en-US" sz="3600" i="1" dirty="0">
                <a:latin typeface="Georgia" pitchFamily="18" charset="0"/>
              </a:rPr>
              <a:t>: </a:t>
            </a:r>
            <a:r>
              <a:rPr lang="en-US" sz="3600" dirty="0">
                <a:latin typeface="Georgia" pitchFamily="18" charset="0"/>
              </a:rPr>
              <a:t>“Safety, deliverance, preservation from danger or destruction.” </a:t>
            </a:r>
            <a:r>
              <a:rPr lang="en-US" sz="2400" dirty="0">
                <a:latin typeface="Georgia" pitchFamily="18" charset="0"/>
              </a:rPr>
              <a:t>(The Complete Word Study Dictionary)</a:t>
            </a:r>
            <a:endParaRPr lang="en-US" sz="3600" dirty="0">
              <a:latin typeface="Georgia" pitchFamily="18" charset="0"/>
            </a:endParaRPr>
          </a:p>
          <a:p>
            <a:pPr lvl="1"/>
            <a:r>
              <a:rPr lang="en-US" sz="3600" dirty="0">
                <a:latin typeface="Georgia" pitchFamily="18" charset="0"/>
              </a:rPr>
              <a:t>Deliverance.</a:t>
            </a:r>
          </a:p>
          <a:p>
            <a:pPr lvl="1"/>
            <a:r>
              <a:rPr lang="en-US" sz="3600" dirty="0">
                <a:latin typeface="Georgia" pitchFamily="18" charset="0"/>
              </a:rPr>
              <a:t>Preservation of what is delivered.</a:t>
            </a:r>
          </a:p>
          <a:p>
            <a:pPr lvl="1"/>
            <a:r>
              <a:rPr lang="en-US" sz="3600" dirty="0">
                <a:latin typeface="Georgia" pitchFamily="18" charset="0"/>
              </a:rPr>
              <a:t>To rescue, to obtain safety.</a:t>
            </a:r>
            <a:endParaRPr lang="en-US" sz="4000" dirty="0">
              <a:latin typeface="Georgia" pitchFamily="18" charset="0"/>
            </a:endParaRPr>
          </a:p>
        </p:txBody>
      </p:sp>
      <p:sp>
        <p:nvSpPr>
          <p:cNvPr id="3" name="Slide Number Placeholder 2"/>
          <p:cNvSpPr>
            <a:spLocks noGrp="1"/>
          </p:cNvSpPr>
          <p:nvPr>
            <p:ph type="sldNum" sz="quarter" idx="12"/>
          </p:nvPr>
        </p:nvSpPr>
        <p:spPr/>
        <p:txBody>
          <a:bodyPr/>
          <a:lstStyle/>
          <a:p>
            <a:pPr>
              <a:defRPr/>
            </a:pPr>
            <a:fld id="{8234A3F1-92D7-43A3-9C22-5CEE7D355F20}" type="slidenum">
              <a:rPr lang="en-US" smtClean="0"/>
              <a:pPr>
                <a:defRPr/>
              </a:pPr>
              <a:t>5</a:t>
            </a:fld>
            <a:endParaRPr lang="en-US"/>
          </a:p>
        </p:txBody>
      </p:sp>
      <p:sp>
        <p:nvSpPr>
          <p:cNvPr id="4" name="Title 3"/>
          <p:cNvSpPr>
            <a:spLocks noGrp="1"/>
          </p:cNvSpPr>
          <p:nvPr>
            <p:ph type="title"/>
          </p:nvPr>
        </p:nvSpPr>
        <p:spPr>
          <a:xfrm>
            <a:off x="457200" y="430639"/>
            <a:ext cx="8229600" cy="830997"/>
          </a:xfrm>
        </p:spPr>
        <p:txBody>
          <a:bodyPr>
            <a:spAutoFit/>
          </a:bodyPr>
          <a:lstStyle/>
          <a:p>
            <a:pPr algn="ctr"/>
            <a:r>
              <a:rPr lang="en-US" sz="4800" dirty="0">
                <a:solidFill>
                  <a:schemeClr val="tx1"/>
                </a:solidFill>
                <a:effectLst/>
                <a:latin typeface="Georgia" pitchFamily="18" charset="0"/>
              </a:rPr>
              <a:t>WHAT Is Salvation</a:t>
            </a:r>
            <a:r>
              <a:rPr lang="en-US" sz="4800" dirty="0">
                <a:solidFill>
                  <a:schemeClr val="tx1"/>
                </a:solidFill>
                <a:latin typeface="Georgia" pitchFamily="18" charset="0"/>
              </a:rPr>
              <a:t>?</a:t>
            </a: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381001" y="1600200"/>
            <a:ext cx="6934201" cy="3308598"/>
          </a:xfrm>
        </p:spPr>
        <p:txBody>
          <a:bodyPr>
            <a:spAutoFit/>
          </a:bodyPr>
          <a:lstStyle/>
          <a:p>
            <a:pPr>
              <a:spcBef>
                <a:spcPts val="600"/>
              </a:spcBef>
            </a:pPr>
            <a:r>
              <a:rPr lang="en-US" sz="3600" dirty="0">
                <a:latin typeface="Georgia" pitchFamily="18" charset="0"/>
              </a:rPr>
              <a:t>Deliverance from:</a:t>
            </a:r>
          </a:p>
          <a:p>
            <a:pPr lvl="1">
              <a:spcBef>
                <a:spcPts val="600"/>
              </a:spcBef>
            </a:pPr>
            <a:r>
              <a:rPr lang="en-US" sz="3200" dirty="0">
                <a:latin typeface="Georgia" pitchFamily="18" charset="0"/>
              </a:rPr>
              <a:t>Physical oppression. Exodus 14:13</a:t>
            </a:r>
          </a:p>
          <a:p>
            <a:pPr lvl="1">
              <a:spcBef>
                <a:spcPts val="600"/>
              </a:spcBef>
            </a:pPr>
            <a:r>
              <a:rPr lang="en-US" sz="3200" dirty="0">
                <a:latin typeface="Georgia" pitchFamily="18" charset="0"/>
              </a:rPr>
              <a:t>Personal danger …</a:t>
            </a:r>
          </a:p>
          <a:p>
            <a:pPr lvl="2">
              <a:spcBef>
                <a:spcPts val="600"/>
              </a:spcBef>
            </a:pPr>
            <a:r>
              <a:rPr lang="en-US" sz="2800" dirty="0">
                <a:latin typeface="Georgia" pitchFamily="18" charset="0"/>
              </a:rPr>
              <a:t>At sea. Acts 27:34</a:t>
            </a:r>
          </a:p>
          <a:p>
            <a:pPr lvl="2">
              <a:spcBef>
                <a:spcPts val="600"/>
              </a:spcBef>
            </a:pPr>
            <a:r>
              <a:rPr lang="en-US" sz="2800" dirty="0">
                <a:latin typeface="Georgia" pitchFamily="18" charset="0"/>
              </a:rPr>
              <a:t>Prison. Philippians 1:19</a:t>
            </a:r>
          </a:p>
          <a:p>
            <a:pPr lvl="2">
              <a:spcBef>
                <a:spcPts val="600"/>
              </a:spcBef>
            </a:pPr>
            <a:r>
              <a:rPr lang="en-US" sz="2800" dirty="0">
                <a:latin typeface="Georgia" pitchFamily="18" charset="0"/>
              </a:rPr>
              <a:t>Flood. Hebrews 11:7</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6</a:t>
            </a:fld>
            <a:endParaRPr lang="en-US">
              <a:solidFill>
                <a:schemeClr val="tx1"/>
              </a:solidFill>
              <a:latin typeface="Georgia" pitchFamily="18" charset="0"/>
            </a:endParaRPr>
          </a:p>
        </p:txBody>
      </p:sp>
      <p:sp>
        <p:nvSpPr>
          <p:cNvPr id="4098" name="Titre 1"/>
          <p:cNvSpPr>
            <a:spLocks noGrp="1"/>
          </p:cNvSpPr>
          <p:nvPr>
            <p:ph type="title"/>
          </p:nvPr>
        </p:nvSpPr>
        <p:spPr>
          <a:xfrm>
            <a:off x="304800" y="426935"/>
            <a:ext cx="8458200" cy="830997"/>
          </a:xfrm>
        </p:spPr>
        <p:txBody>
          <a:bodyPr>
            <a:spAutoFit/>
          </a:bodyPr>
          <a:lstStyle/>
          <a:p>
            <a:pPr algn="ctr"/>
            <a:r>
              <a:rPr lang="fr-CA" sz="4800" dirty="0">
                <a:solidFill>
                  <a:schemeClr val="tx1"/>
                </a:solidFill>
                <a:effectLst/>
                <a:latin typeface="Georgia" pitchFamily="18" charset="0"/>
              </a:rPr>
              <a:t>WHAT Is Salvation? </a:t>
            </a:r>
            <a:endParaRPr lang="en-US" sz="4800" dirty="0">
              <a:solidFill>
                <a:schemeClr val="tx1"/>
              </a:solidFill>
              <a:effectLst/>
              <a:latin typeface="Georgia" pitchFamily="18" charset="0"/>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533401" y="1498600"/>
            <a:ext cx="6934201" cy="3954929"/>
          </a:xfrm>
        </p:spPr>
        <p:txBody>
          <a:bodyPr>
            <a:spAutoFit/>
          </a:bodyPr>
          <a:lstStyle/>
          <a:p>
            <a:pPr>
              <a:spcBef>
                <a:spcPts val="600"/>
              </a:spcBef>
            </a:pPr>
            <a:r>
              <a:rPr lang="en-US" sz="3600" dirty="0">
                <a:latin typeface="Georgia" pitchFamily="18" charset="0"/>
              </a:rPr>
              <a:t>Deliverance from:</a:t>
            </a:r>
          </a:p>
          <a:p>
            <a:pPr lvl="1">
              <a:spcBef>
                <a:spcPts val="600"/>
              </a:spcBef>
            </a:pPr>
            <a:r>
              <a:rPr lang="en-US" sz="3200" dirty="0">
                <a:latin typeface="Georgia" pitchFamily="18" charset="0"/>
              </a:rPr>
              <a:t>Spiritual danger:</a:t>
            </a:r>
          </a:p>
          <a:p>
            <a:pPr lvl="2">
              <a:spcBef>
                <a:spcPts val="600"/>
              </a:spcBef>
            </a:pPr>
            <a:r>
              <a:rPr lang="en-US" sz="2800" dirty="0">
                <a:latin typeface="Georgia" pitchFamily="18" charset="0"/>
              </a:rPr>
              <a:t>Sin’s death (separation from God). Genesis 2:16-17; Isaiah 59:1-2; Ephesians 2:5</a:t>
            </a:r>
          </a:p>
          <a:p>
            <a:pPr lvl="2">
              <a:spcBef>
                <a:spcPts val="600"/>
              </a:spcBef>
            </a:pPr>
            <a:r>
              <a:rPr lang="en-US" sz="2800" dirty="0">
                <a:latin typeface="Georgia" pitchFamily="18" charset="0"/>
              </a:rPr>
              <a:t>Sin’s wrath. Romans 5:9;</a:t>
            </a:r>
            <a:br>
              <a:rPr lang="en-US" sz="2800" dirty="0">
                <a:latin typeface="Georgia" pitchFamily="18" charset="0"/>
              </a:rPr>
            </a:br>
            <a:r>
              <a:rPr lang="en-US" sz="2800" dirty="0">
                <a:latin typeface="Georgia" pitchFamily="18" charset="0"/>
              </a:rPr>
              <a:t>1 Thessalonians 1:10;</a:t>
            </a:r>
            <a:br>
              <a:rPr lang="en-US" sz="2800" dirty="0">
                <a:latin typeface="Georgia" pitchFamily="18" charset="0"/>
              </a:rPr>
            </a:br>
            <a:r>
              <a:rPr lang="en-US" sz="2800" dirty="0">
                <a:latin typeface="Georgia" pitchFamily="18" charset="0"/>
              </a:rPr>
              <a:t>cf. 2 Thessalonians 2:10</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7</a:t>
            </a:fld>
            <a:endParaRPr lang="en-US">
              <a:solidFill>
                <a:schemeClr val="tx1"/>
              </a:solidFill>
              <a:latin typeface="Georgia" pitchFamily="18" charset="0"/>
            </a:endParaRPr>
          </a:p>
        </p:txBody>
      </p:sp>
      <p:sp>
        <p:nvSpPr>
          <p:cNvPr id="4098" name="Titre 1"/>
          <p:cNvSpPr>
            <a:spLocks noGrp="1"/>
          </p:cNvSpPr>
          <p:nvPr>
            <p:ph type="title"/>
          </p:nvPr>
        </p:nvSpPr>
        <p:spPr>
          <a:xfrm>
            <a:off x="304800" y="426695"/>
            <a:ext cx="8458200" cy="830997"/>
          </a:xfrm>
        </p:spPr>
        <p:txBody>
          <a:bodyPr>
            <a:spAutoFit/>
          </a:bodyPr>
          <a:lstStyle/>
          <a:p>
            <a:pPr algn="ctr"/>
            <a:r>
              <a:rPr lang="fr-CA" sz="4800" dirty="0">
                <a:effectLst/>
                <a:latin typeface="Georgia" pitchFamily="18" charset="0"/>
              </a:rPr>
              <a:t>WHAT Is Salvation?</a:t>
            </a:r>
            <a:endParaRPr lang="en-US" sz="4800" dirty="0">
              <a:effectLst/>
              <a:latin typeface="Georgia" pitchFamily="18" charset="0"/>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3670236"/>
          </a:xfrm>
        </p:spPr>
        <p:txBody>
          <a:bodyPr>
            <a:spAutoFit/>
          </a:bodyPr>
          <a:lstStyle/>
          <a:p>
            <a:r>
              <a:rPr lang="en-US" sz="3200" dirty="0">
                <a:latin typeface="Georgia" pitchFamily="18" charset="0"/>
              </a:rPr>
              <a:t>God has saved us. 2 Timothy 1:9</a:t>
            </a:r>
          </a:p>
          <a:p>
            <a:r>
              <a:rPr lang="en-US" sz="3200" dirty="0">
                <a:latin typeface="Georgia" pitchFamily="18" charset="0"/>
              </a:rPr>
              <a:t>Jesus. Matthew 1:21; 18:11; 1 Timothy 1:15</a:t>
            </a:r>
          </a:p>
          <a:p>
            <a:pPr lvl="1"/>
            <a:r>
              <a:rPr lang="en-US" sz="2800" dirty="0">
                <a:latin typeface="Georgia" pitchFamily="18" charset="0"/>
              </a:rPr>
              <a:t>Power to deliver sinners. Acts 4:12</a:t>
            </a:r>
          </a:p>
          <a:p>
            <a:r>
              <a:rPr lang="en-US" sz="3200" dirty="0">
                <a:latin typeface="Georgia" pitchFamily="18" charset="0"/>
              </a:rPr>
              <a:t>Holy Spirit saves. Titus 3:5; Romans 1:16; James 1:21</a:t>
            </a:r>
          </a:p>
          <a:p>
            <a:r>
              <a:rPr lang="en-US" sz="3200" dirty="0">
                <a:latin typeface="Georgia" pitchFamily="18" charset="0"/>
              </a:rPr>
              <a:t>You also have a part in your salvation. </a:t>
            </a:r>
            <a:br>
              <a:rPr lang="en-US" sz="3200" dirty="0">
                <a:latin typeface="Georgia" pitchFamily="18" charset="0"/>
              </a:rPr>
            </a:br>
            <a:r>
              <a:rPr lang="en-US" sz="3200" dirty="0">
                <a:latin typeface="Georgia" pitchFamily="18" charset="0"/>
              </a:rPr>
              <a:t>Acts 2:40; 16:30-31</a:t>
            </a:r>
          </a:p>
        </p:txBody>
      </p:sp>
      <p:sp>
        <p:nvSpPr>
          <p:cNvPr id="3" name="Slide Number Placeholder 2"/>
          <p:cNvSpPr>
            <a:spLocks noGrp="1"/>
          </p:cNvSpPr>
          <p:nvPr>
            <p:ph type="sldNum" sz="quarter" idx="12"/>
          </p:nvPr>
        </p:nvSpPr>
        <p:spPr/>
        <p:txBody>
          <a:bodyPr/>
          <a:lstStyle/>
          <a:p>
            <a:pPr>
              <a:defRPr/>
            </a:pPr>
            <a:fld id="{8234A3F1-92D7-43A3-9C22-5CEE7D355F20}" type="slidenum">
              <a:rPr lang="en-US" smtClean="0"/>
              <a:pPr>
                <a:defRPr/>
              </a:pPr>
              <a:t>8</a:t>
            </a:fld>
            <a:endParaRPr lang="en-US"/>
          </a:p>
        </p:txBody>
      </p:sp>
      <p:sp>
        <p:nvSpPr>
          <p:cNvPr id="4" name="Title 3"/>
          <p:cNvSpPr>
            <a:spLocks noGrp="1"/>
          </p:cNvSpPr>
          <p:nvPr>
            <p:ph type="title"/>
          </p:nvPr>
        </p:nvSpPr>
        <p:spPr>
          <a:xfrm>
            <a:off x="457200" y="484500"/>
            <a:ext cx="8229600" cy="723275"/>
          </a:xfrm>
        </p:spPr>
        <p:txBody>
          <a:bodyPr>
            <a:spAutoFit/>
          </a:bodyPr>
          <a:lstStyle/>
          <a:p>
            <a:pPr algn="ctr"/>
            <a:r>
              <a:rPr lang="en-US" dirty="0">
                <a:solidFill>
                  <a:schemeClr val="tx1"/>
                </a:solidFill>
                <a:effectLst/>
                <a:latin typeface="Georgia" pitchFamily="18" charset="0"/>
              </a:rPr>
              <a:t>WHO Saves Us?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Espace réservé du contenu 2"/>
          <p:cNvSpPr>
            <a:spLocks noGrp="1"/>
          </p:cNvSpPr>
          <p:nvPr>
            <p:ph idx="1"/>
          </p:nvPr>
        </p:nvSpPr>
        <p:spPr>
          <a:xfrm>
            <a:off x="152400" y="1193800"/>
            <a:ext cx="8839200" cy="3654847"/>
          </a:xfrm>
        </p:spPr>
        <p:txBody>
          <a:bodyPr>
            <a:spAutoFit/>
          </a:bodyPr>
          <a:lstStyle/>
          <a:p>
            <a:pPr>
              <a:spcBef>
                <a:spcPts val="300"/>
              </a:spcBef>
            </a:pPr>
            <a:r>
              <a:rPr lang="en-US" sz="3200" b="1" dirty="0">
                <a:latin typeface="Georgia" pitchFamily="18" charset="0"/>
              </a:rPr>
              <a:t>For all flesh. Luke 3:3-6; Acts 28:25-28</a:t>
            </a:r>
          </a:p>
          <a:p>
            <a:pPr lvl="1">
              <a:spcBef>
                <a:spcPts val="300"/>
              </a:spcBef>
            </a:pPr>
            <a:r>
              <a:rPr lang="en-US" sz="3200" i="1" dirty="0">
                <a:latin typeface="Georgia" pitchFamily="18" charset="0"/>
              </a:rPr>
              <a:t>Accomplished</a:t>
            </a:r>
            <a:r>
              <a:rPr lang="en-US" sz="3200" dirty="0">
                <a:latin typeface="Georgia" pitchFamily="18" charset="0"/>
              </a:rPr>
              <a:t> and </a:t>
            </a:r>
            <a:r>
              <a:rPr lang="en-US" sz="3200" i="1" dirty="0">
                <a:latin typeface="Georgia" pitchFamily="18" charset="0"/>
              </a:rPr>
              <a:t>available</a:t>
            </a:r>
            <a:r>
              <a:rPr lang="en-US" sz="3200" dirty="0">
                <a:latin typeface="Georgia" pitchFamily="18" charset="0"/>
              </a:rPr>
              <a:t> in Jesus.</a:t>
            </a:r>
            <a:br>
              <a:rPr lang="en-US" sz="3200" dirty="0">
                <a:latin typeface="Georgia" pitchFamily="18" charset="0"/>
              </a:rPr>
            </a:br>
            <a:r>
              <a:rPr lang="en-US" sz="3200" dirty="0">
                <a:latin typeface="Georgia" pitchFamily="18" charset="0"/>
              </a:rPr>
              <a:t> Acts 4:12</a:t>
            </a:r>
          </a:p>
          <a:p>
            <a:pPr lvl="1">
              <a:spcBef>
                <a:spcPts val="300"/>
              </a:spcBef>
            </a:pPr>
            <a:r>
              <a:rPr lang="en-US" sz="3200" i="1" dirty="0">
                <a:latin typeface="Georgia" pitchFamily="18" charset="0"/>
              </a:rPr>
              <a:t>Announced</a:t>
            </a:r>
            <a:r>
              <a:rPr lang="en-US" sz="3200" dirty="0">
                <a:latin typeface="Georgia" pitchFamily="18" charset="0"/>
              </a:rPr>
              <a:t> by the gospel. Mark 16:15; </a:t>
            </a:r>
            <a:br>
              <a:rPr lang="en-US" sz="3200" dirty="0">
                <a:latin typeface="Georgia" pitchFamily="18" charset="0"/>
              </a:rPr>
            </a:br>
            <a:r>
              <a:rPr lang="en-US" sz="3200" dirty="0">
                <a:latin typeface="Georgia" pitchFamily="18" charset="0"/>
              </a:rPr>
              <a:t>Romans 1:16; Ephesians 1:13</a:t>
            </a:r>
          </a:p>
          <a:p>
            <a:pPr lvl="1">
              <a:spcBef>
                <a:spcPts val="300"/>
              </a:spcBef>
            </a:pPr>
            <a:r>
              <a:rPr lang="en-US" sz="3200" i="1" dirty="0">
                <a:latin typeface="Georgia" pitchFamily="18" charset="0"/>
              </a:rPr>
              <a:t>Actuated</a:t>
            </a:r>
            <a:r>
              <a:rPr lang="en-US" sz="3200" dirty="0">
                <a:latin typeface="Georgia" pitchFamily="18" charset="0"/>
              </a:rPr>
              <a:t> by obeying the gospel.</a:t>
            </a:r>
            <a:br>
              <a:rPr lang="en-US" sz="3200" dirty="0">
                <a:latin typeface="Georgia" pitchFamily="18" charset="0"/>
              </a:rPr>
            </a:br>
            <a:r>
              <a:rPr lang="en-US" sz="3200" dirty="0">
                <a:latin typeface="Georgia" pitchFamily="18" charset="0"/>
              </a:rPr>
              <a:t> James 1:21-22</a:t>
            </a:r>
          </a:p>
        </p:txBody>
      </p:sp>
      <p:sp>
        <p:nvSpPr>
          <p:cNvPr id="4" name="Slide Number Placeholder 3"/>
          <p:cNvSpPr>
            <a:spLocks noGrp="1"/>
          </p:cNvSpPr>
          <p:nvPr>
            <p:ph type="sldNum" sz="quarter" idx="12"/>
          </p:nvPr>
        </p:nvSpPr>
        <p:spPr>
          <a:xfrm>
            <a:off x="8153400" y="6375400"/>
            <a:ext cx="838200" cy="304800"/>
          </a:xfrm>
        </p:spPr>
        <p:txBody>
          <a:bodyPr/>
          <a:lstStyle/>
          <a:p>
            <a:pPr>
              <a:defRPr/>
            </a:pPr>
            <a:fld id="{E790C8CD-6A03-48F5-B4C1-8EAC82A3673D}" type="slidenum">
              <a:rPr lang="en-US" smtClean="0">
                <a:solidFill>
                  <a:schemeClr val="tx1"/>
                </a:solidFill>
                <a:latin typeface="Georgia" pitchFamily="18" charset="0"/>
              </a:rPr>
              <a:pPr>
                <a:defRPr/>
              </a:pPr>
              <a:t>9</a:t>
            </a:fld>
            <a:endParaRPr lang="en-US">
              <a:solidFill>
                <a:schemeClr val="tx1"/>
              </a:solidFill>
              <a:latin typeface="Georgia" pitchFamily="18" charset="0"/>
            </a:endParaRPr>
          </a:p>
        </p:txBody>
      </p:sp>
      <p:sp>
        <p:nvSpPr>
          <p:cNvPr id="4098" name="Titre 1"/>
          <p:cNvSpPr>
            <a:spLocks noGrp="1"/>
          </p:cNvSpPr>
          <p:nvPr>
            <p:ph type="title"/>
          </p:nvPr>
        </p:nvSpPr>
        <p:spPr>
          <a:xfrm>
            <a:off x="647700" y="310393"/>
            <a:ext cx="7772400" cy="769441"/>
          </a:xfrm>
        </p:spPr>
        <p:txBody>
          <a:bodyPr>
            <a:spAutoFit/>
          </a:bodyPr>
          <a:lstStyle/>
          <a:p>
            <a:pPr algn="ctr"/>
            <a:r>
              <a:rPr lang="fr-CA" sz="4400" dirty="0">
                <a:solidFill>
                  <a:schemeClr val="tx1"/>
                </a:solidFill>
                <a:effectLst/>
                <a:latin typeface="Georgia" pitchFamily="18" charset="0"/>
              </a:rPr>
              <a:t>WHO Is Salvation For?</a:t>
            </a:r>
            <a:endParaRPr lang="en-US" sz="4400" dirty="0">
              <a:solidFill>
                <a:schemeClr val="tx1"/>
              </a:solidFill>
              <a:effectLst/>
              <a:latin typeface="Georgia"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2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accent1">
                <a:alpha val="85001"/>
              </a:schemeClr>
            </a:gs>
            <a:gs pos="100000">
              <a:schemeClr val="accent1">
                <a:gamma/>
                <a:shade val="54118"/>
                <a:invGamma/>
                <a:alpha val="74001"/>
              </a:schemeClr>
            </a:gs>
          </a:gsLst>
          <a:lin ang="5400000" scaled="1"/>
        </a:gra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bg2"/>
            </a:solidFill>
            <a:effectLst/>
            <a:latin typeface="Tahoma" charset="0"/>
          </a:defRPr>
        </a:defPPr>
      </a:lstStyle>
    </a:spDef>
    <a:lnDef>
      <a:spPr bwMode="auto">
        <a:xfrm>
          <a:off x="0" y="0"/>
          <a:ext cx="1" cy="1"/>
        </a:xfrm>
        <a:custGeom>
          <a:avLst/>
          <a:gdLst/>
          <a:ahLst/>
          <a:cxnLst/>
          <a:rect l="0" t="0" r="0" b="0"/>
          <a:pathLst/>
        </a:custGeom>
        <a:gradFill rotWithShape="1">
          <a:gsLst>
            <a:gs pos="0">
              <a:schemeClr val="accent1">
                <a:alpha val="85001"/>
              </a:schemeClr>
            </a:gs>
            <a:gs pos="100000">
              <a:schemeClr val="accent1">
                <a:gamma/>
                <a:shade val="54118"/>
                <a:invGamma/>
                <a:alpha val="74001"/>
              </a:schemeClr>
            </a:gs>
          </a:gsLst>
          <a:lin ang="5400000" scaled="1"/>
        </a:gra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bg2"/>
            </a:solidFill>
            <a:effectLst/>
            <a:latin typeface="Tahoma"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1225</TotalTime>
  <Words>1182</Words>
  <Application>Microsoft Office PowerPoint</Application>
  <PresentationFormat>On-screen Show (4:3)</PresentationFormat>
  <Paragraphs>114</Paragraphs>
  <Slides>18</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18</vt:i4>
      </vt:variant>
    </vt:vector>
  </HeadingPairs>
  <TitlesOfParts>
    <vt:vector size="30" baseType="lpstr">
      <vt:lpstr>Arial</vt:lpstr>
      <vt:lpstr>Calibri</vt:lpstr>
      <vt:lpstr>Georgia</vt:lpstr>
      <vt:lpstr>Lucida Sans Unicode</vt:lpstr>
      <vt:lpstr>Tahoma</vt:lpstr>
      <vt:lpstr>Times New Roman</vt:lpstr>
      <vt:lpstr>Verdana</vt:lpstr>
      <vt:lpstr>Wingdings</vt:lpstr>
      <vt:lpstr>Wingdings 2</vt:lpstr>
      <vt:lpstr>Wingdings 3</vt:lpstr>
      <vt:lpstr>Theme16</vt:lpstr>
      <vt:lpstr>2_Globe</vt:lpstr>
      <vt:lpstr>Salvation</vt:lpstr>
      <vt:lpstr>Definitions:</vt:lpstr>
      <vt:lpstr>Salvation</vt:lpstr>
      <vt:lpstr>WHAT Is Salvation?</vt:lpstr>
      <vt:lpstr>WHAT Is Salvation?</vt:lpstr>
      <vt:lpstr>WHAT Is Salvation? </vt:lpstr>
      <vt:lpstr>WHAT Is Salvation?</vt:lpstr>
      <vt:lpstr>WHO Saves Us?</vt:lpstr>
      <vt:lpstr>WHO Is Salvation For?</vt:lpstr>
      <vt:lpstr>WHO Is Salvation For?</vt:lpstr>
      <vt:lpstr>Great Salvation (Hebrews 2:3) WHERE Is Salvation Found?</vt:lpstr>
      <vt:lpstr>WHEN Are We Saved?</vt:lpstr>
      <vt:lpstr>WHEN Are We Saved?</vt:lpstr>
      <vt:lpstr>PowerPoint Presentation</vt:lpstr>
      <vt:lpstr>Salvation: WHEN Are We Saved?</vt:lpstr>
      <vt:lpstr>Salvation is Conditional Hebrews 5:8-9; 2 Timothy 4:6-8</vt:lpstr>
      <vt:lpstr>Salvation is Conditional Hebrews 5:8-9; 2 Timothy 4:6-8</vt:lpstr>
      <vt:lpstr>The Day of Salvation 2 Corinthians 6:1-2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(2)</dc:title>
  <dc:creator>Micky Galloway</dc:creator>
  <cp:lastModifiedBy>Richard Lidh</cp:lastModifiedBy>
  <cp:revision>28</cp:revision>
  <cp:lastPrinted>2021-05-23T00:39:25Z</cp:lastPrinted>
  <dcterms:created xsi:type="dcterms:W3CDTF">2015-11-14T23:36:54Z</dcterms:created>
  <dcterms:modified xsi:type="dcterms:W3CDTF">2021-05-23T00:39:28Z</dcterms:modified>
</cp:coreProperties>
</file>